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26"/>
    <p:restoredTop sz="94041"/>
  </p:normalViewPr>
  <p:slideViewPr>
    <p:cSldViewPr>
      <p:cViewPr>
        <p:scale>
          <a:sx n="54" d="100"/>
          <a:sy n="54" d="100"/>
        </p:scale>
        <p:origin x="664" y="9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6:04.487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0 125 24575,'60'0'0,"13"0"0,8 0 0,19 0 0,-22-1 0,2-2 0,-18-2 0,1 0 0,19 0 0,0 0 0,-26 0 0,-3 1 0,3 1 0,-1 1 0,-1 2 0,1 0 0,0-1 0,-1-2 0,-2 0 0,-1 0 0,42-9 0,-4-1 0,-11 3 0,-3-1 0,-8 5 0,-8 1 0,-3 1 0,-8 1 0,-6-2 0,-7 1 0,-9 0 0,-7 4 0,-3 0 0,5 0 0,19 0 0,29 0 0,25 0 0,-41 0 0,-1 0 0,46 0 0,-22 0 0,-24 0 0,-20 0 0,-11 0 0,-1 0 0,7 0 0,17 0 0,9 0 0,7 0 0,-5 0 0,-14 0 0,-11 0 0,-12 0 0,0 0 0,12 0 0,17 0 0,12 0 0,3 0 0,-10 0 0,-19 3 0,-16 4 0,-10 3 0,-7 3 0,0-2 0,0 1 0,0-1 0,0 2 0,0 4 0,0 4 0,0 3 0,-6-2 0,-1-11 0,-5-8 0,-1-9 0,-8-5 0,-10-1 0,-4 0 0,-4 0 0,7 4 0,-2 4 0,-4 0 0,-8 4 0,-12-4 0,-10-1 0,-10 0 0,-7 0 0,-3 5 0,0 0 0,7-4 0,9-1 0,12 1 0,10 0 0,12 4 0,11 0 0,7 0 0,3 0 0,-4 0 0,-9 0 0,-10 0 0,-8 0 0,-2 0 0,5 0 0,5 0 0,6 0 0,2 0 0,3 0 0,2 0 0,5 0 0,2 0 0,0 0 0,-1 0 0,-5 0 0,1 0 0,1 0 0,0 0 0,0 0 0,-9 0 0,-5 0 0,1 0 0,1 0 0,8 0 0,11 0 0,7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27.590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36.158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0 119 24575,'54'0'0,"0"0"0,9 0 0,3 0 0,16 0 0,2 0 0,3 1 0,4-2 0,-20-5 0,3-3 0,-6 3 0,0 3 0,-3 0 0,6-8 0,-7 0 0,-2 11 0,-1 0 0,9 0 0,15-5 0,-35 2 0,1-1 0,5-2 0,2 0 0,1-1 0,-1 1 0,-4 3 0,-2 0 0,32-6 0,-20 4 0,-21-1 0,-10 1 0,9 4 0,11 1 0,19-1 0,14 1 0,-1 0 0,-2 0 0,-10 0 0,-11 0 0,-8 0 0,-1 0 0,-3 0 0,-2 0 0,-2 0 0,-7 0 0,-6 0 0,2 0 0,7 0 0,6 0 0,4 0 0,-15 4 0,-16 3 0,-12 3 0,-9 4 0,0 4 0,0 2 0,0 1 0,0 1 0,-4-7 0,-7-4 0,-10-7 0,-13-3 0,-16-1 0,-14 0 0,-19 0 0,33 0 0,-1 0 0,-4-2 0,-2-2 0,-4 1 0,0 0 0,3-1 0,0 1 0,1-1 0,0 1 0,4 0 0,1 0 0,-40-3 0,7 0 0,-2 3 0,-4 3 0,-6 0 0,4 0 0,20 0 0,18 0 0,27 0 0,16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48.758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3276 0 24575,'-59'0'0,"1"0"0,-15 0 0,-6 0 0,-16 0 0,-5 0 0,27 0 0,-1 0 0,-1 0 0,4 0 0,-1 0 0,-1 0 0,-10 0 0,-2 0 0,6 0 0,-2 0 0,2 0 0,-19 0 0,2 0 0,31 0 0,3 0 0,0 0 0,0 0 0,2 0 0,2 0 0,-33 0 0,21 0 0,8 0 0,3 0 0,4 0 0,2 0 0,11 0 0,9 0 0,-4 5 0,-2 0 0,-10 2 0,-11 2 0,0-4 0,-4 5 0,0-1 0,0 0 0,3 1 0,4-4 0,13-2 0,9-4 0,4 0 0,-5 0 0,-16 0 0,-7 0 0,3 0 0,13 0 0,25 0 0,9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59.224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1 272 24575,'95'0'0,"1"-1"0,-17-3 0,2-1 0,3-3 0,13-3 0,3-2 0,0-2 0,-23 3 0,-1-1 0,2-1 0,1 0 0,11-2 0,4-2 0,-3 1 0,-7 2 0,-12 0 0,-5 2 0,2 2 0,13-1 0,3 2 0,-8 3 0,-7 3 0,-3 2 0,3 1 0,2 0 0,8 1 0,-1 0 0,-10 0 0,-3 0 0,-5 0 0,-3 0 0,34 0 0,-23 0 0,-23 0 0,-13 0 0,-1 0 0,1 0 0,11 0 0,5 0 0,-3 0 0,1 0 0,-15 4 0,-10 4 0,-10 6 0,-12 3 0,-4-3 0,-6-5 0,-8-8 0,-7-6 0,0 0 0,2 0 0,1 5 0,0-1 0,-8-3 0,-17-2 0,-29-5 0,28 5 0,-3 0 0,-9 3 0,-2-1 0,-4-1 0,-1 0 0,1 1 0,0 1 0,3-1 0,1 1 0,2 0 0,1 0 0,1 3 0,0 0 0,-3 0 0,-2 0 0,-5 0 0,-2 0 0,-4 3 0,0 2 0,-6 3 0,0 2 0,3 3 0,2 3 0,6-1 0,3 0 0,10-2 0,6 0 0,-14 6 0,29-6 0,26-4 0,39-5 0,9-5 0,17 1 0,5 0 0,23 0 0,-20 0 0,1 0 0,-15 0 0,0 0 0,6 0 0,4 0 0,8 0 0,2 0 0,5 0 0,0 0 0,1 0 0,-1 0 0,-5 0 0,-4 0 0,-12 0 0,-3 0 0,25 0 0,-23 0 0,-18 0 0,-9 0 0,-5 0 0,2 0 0,4 0 0,4 0 0,-2 0 0,-6 0 0,5 0 0,2 0 0,13 0 0,16 0 0,3 0 0,-3 0 0,-9 0 0,-13 0 0,-6 0 0,-2 0 0,4 0 0,8 0 0,5 0 0,1 0 0,-18 0 0,-16 0 0,-54 0 0,12 0 0,-27 0 0,34 0 0,2 0 0,0 0 0,-5 0 0,-4 0 0,-8 0 0,-9 0 0,-14 0 0,-13 0 0,-8 0 0,-5 2 0,0 3 0,-2 1 0,0 4 0,6-1 0,3 1 0,5 1 0,-1-5 0,9 3 0,15-4 0,12 0 0,6 2 0,-13-2 0,-21 5 0,-28 6 0,38-8 0,-1-1 0,-3 1 0,0 0 0,0-1 0,2-1 0,-37 1 0,27-2 0,27-5 0,23 0 0,13 0 0,52-1 0,1-4 0,44-1 0,-16 1 0,18 1 0,-41 4 0,3 0 0,5 0 0,3 0 0,7 0 0,2 0 0,1 0 0,0 0 0,3 1 0,0-1 0,-1 3 0,-1 0 0,-6 1 0,-1 1 0,-7 0 0,-3 1 0,33 5 0,-22-6 0,-23-2 0,-14-3 0,-6 0 0,-3 0 0,30 0 0,-1 0 0,21 0 0,-18 0 0,-16 0 0,-24 0 0,-12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8:11.541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1 26 24575,'79'0'0,"18"0"0,-37-3 0,2 0 0,-1 0 0,1-1 0,10 1 0,-3-1 0,14-1 0,1 5 0,-38 0 0,9 0 0,18 0 0,11 0 0,-1 0 0,-7 0 0,-22 0 0,-13 0 0,-14 0 0,-1 0 0,14 0 0,23 5 0,29 2 0,-40-4 0,2 1 0,0-1 0,-1-1 0,40-2 0,-12 0 0,-4 0 0,-3 0 0,2 0 0,-1 0 0,-3 0 0,-9 0 0,-7 0 0,-14 0 0,-10 0 0,-4 0 0,3 0 0,18 0 0,26 0 0,25 0 0,-46 0 0,-1 0 0,41-5 0,-25 0 0,-35-1 0,-17 2 0,-15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6:09.904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1 50 24575,'69'0'0,"0"0"0,-1 0 0,7 0 0,2 0 0,1 0 0,14 0 0,3 0 0,2 0-246,-21 0 0,0 0 0,1 0 0,0 0 150,20 0 1,-1 0 0,2 0 95,-17 0 0,2 0 0,-2 0 0,-7 0 0,21 0 0,-5 0 207,9 0 0,-9 0-207,-3 0 211,-6 0-211,4 0 0,-25 0 0,-12 0 645,-13 0-645,-12 0 0,3 0 0,8 0 0,15-3 0,6-2 0,-7 0 0,-8 1 0,-8 4 0,-3 0 0,-3-2 0,-3-2 0,2 0 0,3 0 0,10-1 0,8 1 0,6-1 0,-2 1 0,-7 3 0,-11 1 0,-7 0 0,-7 0 0,-8 0 0,-3 0 0,-7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6:26.656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39 1 24575,'52'0'0,"17"0"0,30 4 0,-41-2 0,5 1 0,27 0 0,-1-1 0,-28 0 0,0 0 0,16-2 0,-4 0 0,8 0 0,-7 0 0,-7 0 0,-19 0 0,-11 0 0,-8 0 0,-14 0 0,-61 0 0,8 0 0,-51 0 0,26 0 0,-5 0 0,2 0 0,8 0 0,11 0 0,-4 0 0,-17 0 0,-27 5 0,40-1 0,-1 1 0,-1 2 0,3 0 0,-39 7 0,30-5 0,23-6 0,20 0 0,7 0 0,5 4 0,-1 3 0,-2-2 0,2 2 0,4-3 0,25-3 0,6-1 0,21-2 0,-2-1 0,2 0 0,12 0 0,13 0 0,13-4 0,14-1 0,-48 3 0,0-1 0,2 1 0,0 1 0,5 1 0,0 0 0,4 0 0,1 0 0,4 0 0,0 0 0,-1 0 0,-1 0 0,-4 0 0,-2 0 0,-7 0 0,-3 0 0,34 0 0,-11 0 0,-6-2 0,0-2 0,2-4 0,-5-1 0,-10 3 0,-11 2 0,-9 3 0,0 1 0,2 0 0,5 0 0,5 0 0,2 0 0,0 0 0,1 0 0,4 0 0,11 0 0,8 0 0,1 0 0,-7 0 0,-13 0 0,-12 0 0,-9-3 0,-6-1 0,-2 0 0,1 1 0,0 3 0,1-1 0,-5 1 0,-3 0 0,3 0 0,13 0 0,15 0 0,16 0 0,7 0 0,-8 0 0,-12 0 0,-11 0 0,-17 3 0,-9 3 0,-11 1 0,-7 8 0,-3-4 0,-4 4 0,1 0 0,0-1 0,3 2 0,-1 1 0,-1-5 0,-5-4 0,-12-5 0,-15-3 0,-18 0 0,-9 0 0,6 0 0,-3 0 0,0 0 0,-5 0 0,2 0 0,-22 0 0,1 0 0,-3 0 0,-1 0 0,3 0 0,0 1 0,5 1 0,2 1 0,8 0 0,3 0 0,11 1 0,4 1 0,-26 2 0,28-2 0,21-1 0,10-4 0,1 0 0,3 0 0,1 0 0,1 0 0,3 0 0,-5 0 0,-5 0 0,-2 0 0,3 0 0,9 0 0,7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6:45.290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3424 207 24575,'-51'0'0,"0"0"0,-10 1 0,-4-2 0,-11-2 0,-5-4 0,-9-3 0,-3-2 0,-1-3 0,-4-3 0,10 2 0,-5-2 0,6 2 0,-3-1 0,1 3 0,11 1 0,-2 1 0,7 2 0,2 3 0,7 1 0,8 2 0,2 0 0,-44-1 0,44 5 0,18 0 0,7 0 0,4 0 0,-13 0 0,-12 0 0,-12 0 0,-8 0 0,4 0 0,15 0 0,12 0 0,14 0 0,8 0 0,2 0 0,-4 0 0,-7 0 0,-8 0 0,-5 0 0,6 0 0,5 0 0,6 0 0,6 0 0,-6 0 0,-17 4 0,-21 5 0,-25 6 0,-13 3 0,8 0 0,18-3 0,26-4 0,19-3 0,7-5 0,-6 3 0,-12-1 0,-6 0 0,-7 2 0,5-3 0,12 0 0,7 0 0,11-2 0,9 1 0,31 1 0,-3-1 0,25 0 0,-7 5 0,19 7 0,25 6 0,-30-8 0,2-2 0,5-1 0,1-1 0,-3-2 0,0-2 0,39 2 0,-16-5 0,-9 2 0,1 1 0,4 4 0,0 3 0,-2-3 0,-4 2 0,5-3 0,1-3 0,0 2 0,-6-2 0,-15-1 0,-13 0 0,-15-4 0,-4 0 0,0 0 0,11 0 0,11 0 0,8 0 0,2 0 0,-9 0 0,-20 0 0,-12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6:56.207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135 380 24575,'58'0'0,"12"0"0,12-2 0,-32 0 0,3 0 0,0-2 0,1-1 0,2-4 0,0 0 0,2-2 0,-1 0 0,-1 1 0,-1 1 0,-2 0 0,1 1 0,43-1 0,-11 4 0,-9 1 0,-4 4 0,0 0 0,9-4 0,6 0 0,5-5 0,2 0 0,-4 3 0,-4-2 0,0 4 0,-5-1 0,-10-2 0,-15 2 0,-18 1 0,-12 0 0,0 4 0,9 0 0,22 0 0,25-4 0,-33 2 0,2-1 0,3 0 0,-1 1 0,43-3 0,-18 5 0,-23 0 0,-21 0 0,-7-2 0,4-2 0,13-5 0,20-3 0,7 1 0,-5-1 0,-13 3 0,-26 5 0,-16 1 0,-67-13 0,-12 8 0,4-4 0,-6 0 0,1 3 0,-2 2 0,-8-1 0,-4-1 0,-7 1 0,-1 1 0,-2 1 0,-1 1 0,1 2 0,-1 0 0,2 1 0,1 1 0,5 1 0,2 0 0,7 0 0,2 0 0,5 0 0,1 0 0,10 0 0,2 0 0,-35 0 0,19 0 0,27 0 0,14 0 0,9 0 0,3 0 0,-16 4 0,-16 9 0,-11 5 0,-10 9 0,0 3 0,3-2 0,5 0 0,16-6 0,17-7 0,6-3 0,-7 3 0,-30 5 0,14-6 0,-4 1 0,-9 3 0,-4-1 0,-3-1 0,0 0 0,9-1 0,3-2 0,-30 5 0,36-8 0,29-4 0,18-4 0,19-23 0,-4 2 0,6-18 0,-12 16 0,3-1 0,1 1 0,1 0 0,1 1 0,-3 1 0,-6 5 0,1 3 0,-1 6 0,9 4 0,6 1 0,8 0 0,-3 0 0,0 0 0,-4 0 0,-4 0 0,-1 0 0,-3 3 0,-1 0 0,-1 3 0,-5 4 0,-3-2 0,-4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02.524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21.308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437 233 24575,'96'0'0,"-41"-4"0,3-2 0,16-1 0,2-1 0,7-1 0,3-1 0,-10 0 0,3-1 0,-5 3 0,1 2 0,-3 2 0,13-5 0,-8 2 0,-20 7 0,-21 0 0,-2 0 0,-6 0 0,8 0 0,6 0 0,3 0 0,-4 0 0,-8 0 0,9 0 0,21 0 0,31 0 0,-36 0 0,0 0 0,0 0 0,-1 0 0,36 0 0,-24 0 0,-24 0 0,-12 0 0,1 0 0,20 0 0,27 0 0,19 0 0,-49 0 0,-1 0 0,31 0 0,-21 0 0,-20 0 0,-11 0 0,-7 2 0,-3 2 0,-1 1 0,-1 0 0,-3 1 0,-1 0 0,1-1 0,-1 0 0,1-1 0,0 2 0,-3 3 0,-4 5 0,0-4 0,-7 0 0,-15-6 0,0-4 0,-18 0 0,9 3 0,-1 2 0,9 1 0,-2 3 0,8-3 0,32 0 0,-7-3 0,29-3 0,-21-5 0,2 0 0,-2-4 0,-2-1 0,-7 5 0,-12 0 0,-33 4 0,3 1 0,-18 3 0,10 7 0,1 1 0,5 2 0,7-4 0,5-4 0,6-1 0,-6-4 0,-1 0 0,-1 0 0,0 0 0,3 0 0,-4 0 0,-3 0 0,-1 0 0,-5 0 0,4 0 0,4 0 0,0 0 0,3 0 0,0 0 0,-1 0 0,4 0 0,-1 0 0,0 0 0,-1 0 0,-1 0 0,1 0 0,0 0 0,-4 0 0,0 0 0,0 0 0,-3 0 0,2 0 0,-1 0 0,3 0 0,6 0 0,-3-4 0,1 0 0,1-4 0,0-2 0,-2-3 0,-1-3 0,-2 1 0,3 3 0,-2 7 0,-4-2 0,-1 1 0,-3-2 0,2-2 0,0 4 0,-1-5 0,4 3 0,0 2 0,2-3 0,-5 3 0,-6 0 0,-11-3 0,-11 3 0,-10-5 0,-8-3 0,-1 2 0,7 2 0,10 1 0,14 2 0,12 1 0,9 2 0,3 3 0,-5 1 0,-18 0 0,-16 0 0,-16-5 0,-6-2 0,17 1 0,12 1 0,18 5 0,4 0 0,-11 0 0,-10 0 0,-12 0 0,-6 0 0,6 0 0,12 0 0,14 0 0,8 0 0,-2 0 0,-12 0 0,-18 0 0,6 0 0,-2 0 0,-15 0 0,-22 0 0,54 0 0,7 0 0,-1 0 0,3 0 0,-1 0 0,-4 0 0,10 0 0,14 0 0,35 13 0,-4-5 0,15 9 0,-20-8 0,-8-5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23.191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9T21:37:25.207"/>
    </inkml:context>
    <inkml:brush xml:id="br0">
      <inkml:brushProperty name="width" value="0.35" units="cm"/>
      <inkml:brushProperty name="height" value="0.35" units="cm"/>
      <inkml:brushProperty name="color" value="#F6F2ED"/>
    </inkml:brush>
  </inkml:definitions>
  <inkml:trace contextRef="#ctx0" brushRef="#br0">1 20 24575,'58'0'0,"0"0"0,0 0 0,0 0 0,0 0 0,-1 0 0,34 0 0,-19 0 0,-27 0 0,-16 0 0,-5 0 0,-6 0 0,3 0 0,6 0 0,14 0 0,10 0 0,1-1 0,-3-4 0,-24-1 0,-18 1 0,-13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8.xml"/><Relationship Id="rId4" Type="http://schemas.openxmlformats.org/officeDocument/2006/relationships/image" Target="../media/image14.png"/><Relationship Id="rId9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1F20-46A6-C463-2488-3A6A9A484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769C65-311A-53CD-C72E-9F0337EAEE1B}"/>
              </a:ext>
            </a:extLst>
          </p:cNvPr>
          <p:cNvSpPr/>
          <p:nvPr/>
        </p:nvSpPr>
        <p:spPr>
          <a:xfrm>
            <a:off x="25400" y="152400"/>
            <a:ext cx="17475200" cy="9753600"/>
          </a:xfrm>
          <a:prstGeom prst="rect">
            <a:avLst/>
          </a:prstGeom>
          <a:solidFill>
            <a:srgbClr val="F3F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EED0DF-B710-DF17-7668-9B79CEBB3A1A}"/>
              </a:ext>
            </a:extLst>
          </p:cNvPr>
          <p:cNvSpPr txBox="1"/>
          <p:nvPr/>
        </p:nvSpPr>
        <p:spPr>
          <a:xfrm>
            <a:off x="1955800" y="3408289"/>
            <a:ext cx="13411200" cy="2381962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98438" marR="81279" algn="ctr">
              <a:spcBef>
                <a:spcPts val="142"/>
              </a:spcBef>
            </a:pPr>
            <a:r>
              <a:rPr lang="en-US" sz="7680" b="1" spc="114" dirty="0">
                <a:solidFill>
                  <a:srgbClr val="E40814"/>
                </a:solidFill>
                <a:latin typeface="Arial"/>
                <a:cs typeface="Arial"/>
              </a:rPr>
              <a:t>DETERMINISTIC ERA</a:t>
            </a:r>
            <a:r>
              <a:rPr sz="7680" b="1" spc="-220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7680" b="1" spc="-14" dirty="0">
                <a:solidFill>
                  <a:srgbClr val="E40814"/>
                </a:solidFill>
                <a:latin typeface="Arial"/>
                <a:cs typeface="Arial"/>
              </a:rPr>
              <a:t>NETFLIX </a:t>
            </a:r>
            <a:r>
              <a:rPr lang="en-US" sz="7680" b="1" spc="-14" dirty="0">
                <a:solidFill>
                  <a:srgbClr val="E40814"/>
                </a:solidFill>
                <a:latin typeface="Arial"/>
                <a:cs typeface="Arial"/>
              </a:rPr>
              <a:t>ALGO</a:t>
            </a:r>
            <a:endParaRPr sz="768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7B32C21-8805-9F12-006D-4B2F84DF7043}"/>
              </a:ext>
            </a:extLst>
          </p:cNvPr>
          <p:cNvSpPr/>
          <p:nvPr/>
        </p:nvSpPr>
        <p:spPr>
          <a:xfrm>
            <a:off x="8060249" y="6796182"/>
            <a:ext cx="1354667" cy="13547"/>
          </a:xfrm>
          <a:custGeom>
            <a:avLst/>
            <a:gdLst/>
            <a:ahLst/>
            <a:cxnLst/>
            <a:rect l="l" t="t" r="r" b="b"/>
            <a:pathLst>
              <a:path w="952500" h="9525">
                <a:moveTo>
                  <a:pt x="952498" y="9524"/>
                </a:moveTo>
                <a:lnTo>
                  <a:pt x="0" y="9524"/>
                </a:lnTo>
                <a:lnTo>
                  <a:pt x="0" y="0"/>
                </a:lnTo>
                <a:lnTo>
                  <a:pt x="952498" y="0"/>
                </a:lnTo>
                <a:lnTo>
                  <a:pt x="952498" y="9524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0878A9-B699-873B-BDA0-4EC0AB78A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4038" y="2057400"/>
            <a:ext cx="1313124" cy="477916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2987" spc="-71" dirty="0">
                <a:solidFill>
                  <a:srgbClr val="B3B3B3"/>
                </a:solidFill>
                <a:latin typeface="Arial"/>
                <a:cs typeface="Arial"/>
              </a:rPr>
              <a:t>PART</a:t>
            </a:r>
            <a:r>
              <a:rPr sz="2987" spc="-121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lang="en-US" sz="2987" spc="-71" dirty="0">
                <a:solidFill>
                  <a:srgbClr val="B3B3B3"/>
                </a:solidFill>
                <a:latin typeface="Arial"/>
                <a:cs typeface="Arial"/>
              </a:rPr>
              <a:t>1</a:t>
            </a:r>
            <a:endParaRPr sz="298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0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E908C7-B955-F73F-D85C-D87679E7A7E0}"/>
                  </a:ext>
                </a:extLst>
              </p14:cNvPr>
              <p14:cNvContentPartPr/>
              <p14:nvPr/>
            </p14:nvContentPartPr>
            <p14:xfrm>
              <a:off x="16126549" y="9547745"/>
              <a:ext cx="1179360" cy="28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E908C7-B955-F73F-D85C-D87679E7A7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63909" y="9484745"/>
                <a:ext cx="1305000" cy="15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EF9A6-EECD-AD3D-E1E3-27EF3922FCC1}"/>
                  </a:ext>
                </a:extLst>
              </p14:cNvPr>
              <p14:cNvContentPartPr/>
              <p14:nvPr/>
            </p14:nvContentPartPr>
            <p14:xfrm>
              <a:off x="16196389" y="9476465"/>
              <a:ext cx="1137600" cy="12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EF9A6-EECD-AD3D-E1E3-27EF3922FC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33749" y="9413825"/>
                <a:ext cx="1263240" cy="25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E4065F-43FD-FAFC-0033-BBEE1A9DEF28}"/>
                  </a:ext>
                </a:extLst>
              </p14:cNvPr>
              <p14:cNvContentPartPr/>
              <p14:nvPr/>
            </p14:nvContentPartPr>
            <p14:xfrm>
              <a:off x="16190269" y="9556385"/>
              <a:ext cx="1098000" cy="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E4065F-43FD-FAFC-0033-BBEE1A9DEF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27629" y="9493745"/>
                <a:ext cx="1223640" cy="13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1599"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2907"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2035" b="468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1162"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2035" b="468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125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170446-04CC-228E-0054-427BAEB51C74}"/>
                  </a:ext>
                </a:extLst>
              </p14:cNvPr>
              <p14:cNvContentPartPr/>
              <p14:nvPr/>
            </p14:nvContentPartPr>
            <p14:xfrm>
              <a:off x="16094721" y="9514189"/>
              <a:ext cx="1183320" cy="64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170446-04CC-228E-0054-427BAEB51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1721" y="9451189"/>
                <a:ext cx="1308960" cy="19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727"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907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1148" y="2368543"/>
            <a:ext cx="1313124" cy="477916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2987" spc="-71" dirty="0">
                <a:solidFill>
                  <a:srgbClr val="B3B3B3"/>
                </a:solidFill>
                <a:latin typeface="Arial"/>
                <a:cs typeface="Arial"/>
              </a:rPr>
              <a:t>PART</a:t>
            </a:r>
            <a:r>
              <a:rPr sz="2987" spc="-121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sz="2987" spc="-71" dirty="0">
                <a:solidFill>
                  <a:srgbClr val="B3B3B3"/>
                </a:solidFill>
                <a:latin typeface="Arial"/>
                <a:cs typeface="Arial"/>
              </a:rPr>
              <a:t>3</a:t>
            </a:r>
            <a:endParaRPr sz="298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5955" y="3049127"/>
            <a:ext cx="8938091" cy="309651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98438" marR="81279" algn="ctr">
              <a:spcBef>
                <a:spcPts val="142"/>
              </a:spcBef>
            </a:pPr>
            <a:r>
              <a:rPr sz="7680" b="1" spc="114" dirty="0">
                <a:solidFill>
                  <a:srgbClr val="E40814"/>
                </a:solidFill>
                <a:latin typeface="Arial"/>
                <a:cs typeface="Arial"/>
              </a:rPr>
              <a:t>MODERN</a:t>
            </a:r>
            <a:r>
              <a:rPr sz="7680" b="1" spc="-220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7680" b="1" spc="-14" dirty="0">
                <a:solidFill>
                  <a:srgbClr val="E40814"/>
                </a:solidFill>
                <a:latin typeface="Arial"/>
                <a:cs typeface="Arial"/>
              </a:rPr>
              <a:t>NETFLIX ARCHITECTURE</a:t>
            </a:r>
            <a:endParaRPr sz="7680" dirty="0">
              <a:latin typeface="Arial"/>
              <a:cs typeface="Arial"/>
            </a:endParaRPr>
          </a:p>
          <a:p>
            <a:pPr algn="ctr">
              <a:spcBef>
                <a:spcPts val="2460"/>
              </a:spcBef>
            </a:pPr>
            <a:r>
              <a:rPr sz="2560" spc="78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560" spc="2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spc="249" dirty="0">
                <a:solidFill>
                  <a:srgbClr val="FFFFFF"/>
                </a:solidFill>
                <a:latin typeface="Calibri"/>
                <a:cs typeface="Calibri"/>
              </a:rPr>
              <a:t>5-</a:t>
            </a:r>
            <a:r>
              <a:rPr sz="2560" spc="78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r>
              <a:rPr sz="2560" spc="2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spc="71" dirty="0">
                <a:solidFill>
                  <a:srgbClr val="FFFFFF"/>
                </a:solidFill>
                <a:latin typeface="Calibri"/>
                <a:cs typeface="Calibri"/>
              </a:rPr>
              <a:t>Determinism</a:t>
            </a:r>
            <a:r>
              <a:rPr sz="2560" spc="2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60" spc="2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dirty="0">
                <a:solidFill>
                  <a:srgbClr val="FFFFFF"/>
                </a:solidFill>
                <a:latin typeface="Calibri"/>
                <a:cs typeface="Calibri"/>
              </a:rPr>
              <a:t>Probability-</a:t>
            </a:r>
            <a:r>
              <a:rPr sz="2560" spc="71" dirty="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sz="2560" spc="2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spc="128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560" spc="2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60" spc="78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56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60249" y="6796182"/>
            <a:ext cx="1354667" cy="13547"/>
          </a:xfrm>
          <a:custGeom>
            <a:avLst/>
            <a:gdLst/>
            <a:ahLst/>
            <a:cxnLst/>
            <a:rect l="l" t="t" r="r" b="b"/>
            <a:pathLst>
              <a:path w="952500" h="9525">
                <a:moveTo>
                  <a:pt x="952498" y="9524"/>
                </a:moveTo>
                <a:lnTo>
                  <a:pt x="0" y="9524"/>
                </a:lnTo>
                <a:lnTo>
                  <a:pt x="0" y="0"/>
                </a:lnTo>
                <a:lnTo>
                  <a:pt x="952498" y="0"/>
                </a:lnTo>
                <a:lnTo>
                  <a:pt x="952498" y="9524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335" y="1039659"/>
            <a:ext cx="5865707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marR="7225">
              <a:spcBef>
                <a:spcPts val="142"/>
              </a:spcBef>
            </a:pPr>
            <a:r>
              <a:rPr spc="50" dirty="0"/>
              <a:t>The </a:t>
            </a:r>
            <a:r>
              <a:rPr spc="162" dirty="0"/>
              <a:t>Recommendation </a:t>
            </a:r>
            <a:r>
              <a:rPr spc="-14" dirty="0"/>
              <a:t>Funnel</a:t>
            </a:r>
          </a:p>
        </p:txBody>
      </p:sp>
      <p:sp>
        <p:nvSpPr>
          <p:cNvPr id="3" name="object 3"/>
          <p:cNvSpPr/>
          <p:nvPr/>
        </p:nvSpPr>
        <p:spPr>
          <a:xfrm>
            <a:off x="1151465" y="1083731"/>
            <a:ext cx="67733" cy="2235200"/>
          </a:xfrm>
          <a:custGeom>
            <a:avLst/>
            <a:gdLst/>
            <a:ahLst/>
            <a:cxnLst/>
            <a:rect l="l" t="t" r="r" b="b"/>
            <a:pathLst>
              <a:path w="47625" h="1571625">
                <a:moveTo>
                  <a:pt x="47624" y="1571621"/>
                </a:moveTo>
                <a:lnTo>
                  <a:pt x="0" y="1571621"/>
                </a:lnTo>
                <a:lnTo>
                  <a:pt x="0" y="0"/>
                </a:lnTo>
                <a:lnTo>
                  <a:pt x="47624" y="0"/>
                </a:lnTo>
                <a:lnTo>
                  <a:pt x="47624" y="1571621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3402" y="3825390"/>
            <a:ext cx="6307328" cy="5888372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3413" b="1" spc="85" dirty="0">
                <a:solidFill>
                  <a:srgbClr val="E40814"/>
                </a:solidFill>
                <a:latin typeface="Arial"/>
                <a:cs typeface="Arial"/>
              </a:rPr>
              <a:t>From</a:t>
            </a:r>
            <a:r>
              <a:rPr sz="3413" b="1" spc="-92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3413" b="1" spc="92" dirty="0">
                <a:solidFill>
                  <a:srgbClr val="E40814"/>
                </a:solidFill>
                <a:latin typeface="Arial"/>
                <a:cs typeface="Arial"/>
              </a:rPr>
              <a:t>Millions</a:t>
            </a:r>
            <a:r>
              <a:rPr sz="3413" b="1" spc="-92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3413" b="1" spc="256" dirty="0">
                <a:solidFill>
                  <a:srgbClr val="E40814"/>
                </a:solidFill>
                <a:latin typeface="Arial"/>
                <a:cs typeface="Arial"/>
              </a:rPr>
              <a:t>to</a:t>
            </a:r>
            <a:r>
              <a:rPr sz="3413" b="1" spc="-92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3413" b="1" spc="-14" dirty="0">
                <a:solidFill>
                  <a:srgbClr val="E40814"/>
                </a:solidFill>
                <a:latin typeface="Arial"/>
                <a:cs typeface="Arial"/>
              </a:rPr>
              <a:t>Dozens</a:t>
            </a:r>
            <a:endParaRPr sz="3413">
              <a:latin typeface="Arial"/>
              <a:cs typeface="Arial"/>
            </a:endParaRPr>
          </a:p>
          <a:p>
            <a:pPr marL="18062" marR="492188">
              <a:lnSpc>
                <a:spcPct val="160000"/>
              </a:lnSpc>
              <a:spcBef>
                <a:spcPts val="498"/>
              </a:spcBef>
            </a:pP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3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modern</a:t>
            </a:r>
            <a:r>
              <a:rPr sz="2133" spc="3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architecture</a:t>
            </a:r>
            <a:r>
              <a:rPr sz="2133" spc="3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is</a:t>
            </a:r>
            <a:r>
              <a:rPr sz="2133" spc="3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34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multi-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stage</a:t>
            </a:r>
            <a:r>
              <a:rPr sz="2133" spc="3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funnel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designed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filter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massive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catalog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down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57" dirty="0">
                <a:solidFill>
                  <a:srgbClr val="B3B3B3"/>
                </a:solidFill>
                <a:latin typeface="Calibri"/>
                <a:cs typeface="Calibri"/>
              </a:rPr>
              <a:t>a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single,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personalized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homepage.</a:t>
            </a:r>
            <a:endParaRPr sz="2133">
              <a:latin typeface="Calibri"/>
              <a:cs typeface="Calibri"/>
            </a:endParaRPr>
          </a:p>
          <a:p>
            <a:pPr marL="423552" marR="327823">
              <a:lnSpc>
                <a:spcPct val="160000"/>
              </a:lnSpc>
              <a:spcBef>
                <a:spcPts val="85"/>
              </a:spcBef>
            </a:pPr>
            <a:r>
              <a:rPr sz="2133" b="1" spc="142" dirty="0">
                <a:solidFill>
                  <a:srgbClr val="B3B3B3"/>
                </a:solidFill>
                <a:latin typeface="Calibri"/>
                <a:cs typeface="Calibri"/>
              </a:rPr>
              <a:t>Candidate</a:t>
            </a:r>
            <a:r>
              <a:rPr sz="2133" b="1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00" dirty="0">
                <a:solidFill>
                  <a:srgbClr val="B3B3B3"/>
                </a:solidFill>
                <a:latin typeface="Calibri"/>
                <a:cs typeface="Calibri"/>
              </a:rPr>
              <a:t>Generation:</a:t>
            </a:r>
            <a:r>
              <a:rPr sz="2133" b="1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Reduces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billions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of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interactions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thousands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of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items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~2,000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relevant</a:t>
            </a:r>
            <a:r>
              <a:rPr sz="2133" spc="3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candidates.</a:t>
            </a:r>
            <a:endParaRPr sz="2133">
              <a:latin typeface="Calibri"/>
              <a:cs typeface="Calibri"/>
            </a:endParaRPr>
          </a:p>
          <a:p>
            <a:pPr marL="423552">
              <a:spcBef>
                <a:spcPts val="1621"/>
              </a:spcBef>
            </a:pPr>
            <a:r>
              <a:rPr sz="2133" b="1" spc="142" dirty="0">
                <a:solidFill>
                  <a:srgbClr val="B3B3B3"/>
                </a:solidFill>
                <a:latin typeface="Calibri"/>
                <a:cs typeface="Calibri"/>
              </a:rPr>
              <a:t>Ranking:</a:t>
            </a:r>
            <a:r>
              <a:rPr sz="2133" b="1" spc="1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Scores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each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candidate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using</a:t>
            </a:r>
            <a:endParaRPr sz="2133">
              <a:latin typeface="Calibri"/>
              <a:cs typeface="Calibri"/>
            </a:endParaRPr>
          </a:p>
          <a:p>
            <a:pPr marL="423552" marR="7225">
              <a:lnSpc>
                <a:spcPct val="160000"/>
              </a:lnSpc>
            </a:pP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heavy-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duty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machine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learning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models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(thousands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of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features).</a:t>
            </a:r>
            <a:endParaRPr sz="2133">
              <a:latin typeface="Calibri"/>
              <a:cs typeface="Calibri"/>
            </a:endParaRPr>
          </a:p>
          <a:p>
            <a:pPr marL="423552">
              <a:spcBef>
                <a:spcPts val="1621"/>
              </a:spcBef>
            </a:pPr>
            <a:r>
              <a:rPr sz="2133" b="1" spc="162" dirty="0">
                <a:solidFill>
                  <a:srgbClr val="B3B3B3"/>
                </a:solidFill>
                <a:latin typeface="Calibri"/>
                <a:cs typeface="Calibri"/>
              </a:rPr>
              <a:t>Re-Ranking:</a:t>
            </a:r>
            <a:r>
              <a:rPr sz="2133" b="1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Applies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heuristics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diversity,</a:t>
            </a:r>
            <a:endParaRPr sz="2133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464" y="6312734"/>
            <a:ext cx="149012" cy="203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464" y="7884143"/>
            <a:ext cx="149012" cy="203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464" y="9455553"/>
            <a:ext cx="149012" cy="203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8624" y="1609792"/>
            <a:ext cx="8804177" cy="73467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531" y="2810928"/>
            <a:ext cx="7450651" cy="54186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10414" y="3190512"/>
            <a:ext cx="22368256" cy="2959941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dirty="0"/>
              <a:t>Beyond</a:t>
            </a:r>
            <a:r>
              <a:rPr spc="36" dirty="0"/>
              <a:t> </a:t>
            </a:r>
            <a:r>
              <a:rPr spc="156" dirty="0"/>
              <a:t>Matrix</a:t>
            </a:r>
            <a:r>
              <a:rPr spc="36" dirty="0"/>
              <a:t> </a:t>
            </a:r>
            <a:r>
              <a:rPr spc="85" dirty="0"/>
              <a:t>Factorization</a:t>
            </a:r>
          </a:p>
          <a:p>
            <a:pPr marL="18062" marR="293507">
              <a:lnSpc>
                <a:spcPct val="160000"/>
              </a:lnSpc>
              <a:spcBef>
                <a:spcPts val="455"/>
              </a:spcBef>
            </a:pPr>
            <a:r>
              <a:rPr sz="2133" spc="28" dirty="0">
                <a:solidFill>
                  <a:srgbClr val="B3B3B3"/>
                </a:solidFill>
                <a:latin typeface="Calibri"/>
                <a:cs typeface="Calibri"/>
              </a:rPr>
              <a:t>While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28" dirty="0">
                <a:solidFill>
                  <a:srgbClr val="B3B3B3"/>
                </a:solidFill>
                <a:latin typeface="Calibri"/>
                <a:cs typeface="Calibri"/>
              </a:rPr>
              <a:t>Matrix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28" dirty="0">
                <a:solidFill>
                  <a:srgbClr val="B3B3B3"/>
                </a:solidFill>
                <a:latin typeface="Calibri"/>
                <a:cs typeface="Calibri"/>
              </a:rPr>
              <a:t>Factorization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28" dirty="0">
                <a:solidFill>
                  <a:srgbClr val="B3B3B3"/>
                </a:solidFill>
                <a:latin typeface="Calibri"/>
                <a:cs typeface="Calibri"/>
              </a:rPr>
              <a:t>started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28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28" dirty="0">
                <a:solidFill>
                  <a:srgbClr val="B3B3B3"/>
                </a:solidFill>
                <a:latin typeface="Calibri"/>
                <a:cs typeface="Calibri"/>
              </a:rPr>
              <a:t>journey,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modern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candidate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generation</a:t>
            </a:r>
            <a:r>
              <a:rPr sz="2133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relies</a:t>
            </a:r>
            <a:r>
              <a:rPr sz="2133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on</a:t>
            </a:r>
            <a:r>
              <a:rPr sz="2133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sophisticated</a:t>
            </a:r>
            <a:r>
              <a:rPr sz="2133" spc="34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56" dirty="0">
                <a:solidFill>
                  <a:srgbClr val="B3B3B3"/>
                </a:solidFill>
                <a:latin typeface="Calibri"/>
                <a:cs typeface="Calibri"/>
              </a:rPr>
              <a:t>Embeddings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Approximate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Nearest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Neighbor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(ANN)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search.</a:t>
            </a:r>
            <a:endParaRPr sz="2133">
              <a:latin typeface="Calibri"/>
              <a:cs typeface="Calibri"/>
            </a:endParaRPr>
          </a:p>
          <a:p>
            <a:pPr marL="423552">
              <a:spcBef>
                <a:spcPts val="1621"/>
              </a:spcBef>
            </a:pP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Vector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Space: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Users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Titles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are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mapped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57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endParaRPr sz="2133">
              <a:latin typeface="Calibri"/>
              <a:cs typeface="Calibri"/>
            </a:endParaRPr>
          </a:p>
          <a:p>
            <a:pPr marL="423552" marR="7225">
              <a:lnSpc>
                <a:spcPct val="160000"/>
              </a:lnSpc>
            </a:pP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high-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dimensional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vector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space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where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"closeness"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equals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"preference."</a:t>
            </a:r>
            <a:endParaRPr sz="2133">
              <a:latin typeface="Calibri"/>
              <a:cs typeface="Calibri"/>
            </a:endParaRPr>
          </a:p>
          <a:p>
            <a:pPr marL="423552" marR="352208" algn="just">
              <a:lnSpc>
                <a:spcPct val="160000"/>
              </a:lnSpc>
              <a:spcBef>
                <a:spcPts val="85"/>
              </a:spcBef>
            </a:pP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Foundation</a:t>
            </a:r>
            <a:r>
              <a:rPr sz="2133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Models:</a:t>
            </a:r>
            <a:r>
              <a:rPr sz="2133" spc="3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Transformer-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based</a:t>
            </a:r>
            <a:r>
              <a:rPr sz="2133" spc="28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architectures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now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predict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"next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likely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title"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in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sequence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of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50" dirty="0">
                <a:solidFill>
                  <a:srgbClr val="B3B3B3"/>
                </a:solidFill>
                <a:latin typeface="Calibri"/>
                <a:cs typeface="Calibri"/>
              </a:rPr>
              <a:t>user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actions.</a:t>
            </a:r>
            <a:endParaRPr sz="2133">
              <a:latin typeface="Calibri"/>
              <a:cs typeface="Calibri"/>
            </a:endParaRPr>
          </a:p>
          <a:p>
            <a:pPr marL="423552" marR="31608" algn="just">
              <a:lnSpc>
                <a:spcPct val="160000"/>
              </a:lnSpc>
              <a:spcBef>
                <a:spcPts val="85"/>
              </a:spcBef>
            </a:pP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Retrieval:</a:t>
            </a:r>
            <a:r>
              <a:rPr sz="2133" spc="3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Systems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retrieve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~2,000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highly</a:t>
            </a:r>
            <a:r>
              <a:rPr sz="2133" spc="3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probable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items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in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milliseconds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ranking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stage.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0414" y="554872"/>
            <a:ext cx="22368256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pc="162" dirty="0"/>
              <a:t>Candidate</a:t>
            </a:r>
            <a:r>
              <a:rPr spc="-135" dirty="0"/>
              <a:t> </a:t>
            </a:r>
            <a:r>
              <a:rPr spc="128" dirty="0"/>
              <a:t>Generation:</a:t>
            </a:r>
            <a:r>
              <a:rPr spc="-128" dirty="0"/>
              <a:t> </a:t>
            </a:r>
            <a:r>
              <a:rPr spc="-14" dirty="0"/>
              <a:t>Embeddings</a:t>
            </a:r>
          </a:p>
        </p:txBody>
      </p:sp>
      <p:sp>
        <p:nvSpPr>
          <p:cNvPr id="5" name="object 5"/>
          <p:cNvSpPr/>
          <p:nvPr/>
        </p:nvSpPr>
        <p:spPr>
          <a:xfrm>
            <a:off x="880531" y="812798"/>
            <a:ext cx="67733" cy="745067"/>
          </a:xfrm>
          <a:custGeom>
            <a:avLst/>
            <a:gdLst/>
            <a:ahLst/>
            <a:cxnLst/>
            <a:rect l="l" t="t" r="r" b="b"/>
            <a:pathLst>
              <a:path w="47625" h="523875">
                <a:moveTo>
                  <a:pt x="47624" y="523873"/>
                </a:moveTo>
                <a:lnTo>
                  <a:pt x="0" y="523873"/>
                </a:lnTo>
                <a:lnTo>
                  <a:pt x="0" y="0"/>
                </a:lnTo>
                <a:lnTo>
                  <a:pt x="47624" y="0"/>
                </a:lnTo>
                <a:lnTo>
                  <a:pt x="47624" y="523873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81" y="4626159"/>
            <a:ext cx="149012" cy="203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81" y="6197569"/>
            <a:ext cx="149012" cy="203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981" y="7768980"/>
            <a:ext cx="149012" cy="2031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82" y="2810928"/>
            <a:ext cx="7450651" cy="54186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469" y="2425481"/>
            <a:ext cx="7415445" cy="5940565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2987" b="1" spc="28" dirty="0">
                <a:solidFill>
                  <a:srgbClr val="E40814"/>
                </a:solidFill>
                <a:latin typeface="Arial"/>
                <a:cs typeface="Arial"/>
              </a:rPr>
              <a:t>Binary</a:t>
            </a:r>
            <a:r>
              <a:rPr sz="2987" b="1" spc="171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2987" b="1" spc="28" dirty="0">
                <a:solidFill>
                  <a:srgbClr val="E40814"/>
                </a:solidFill>
                <a:latin typeface="Arial"/>
                <a:cs typeface="Arial"/>
              </a:rPr>
              <a:t>Classification</a:t>
            </a:r>
            <a:r>
              <a:rPr sz="2987" b="1" spc="178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2987" b="1" spc="220" dirty="0">
                <a:solidFill>
                  <a:srgbClr val="E40814"/>
                </a:solidFill>
                <a:latin typeface="Arial"/>
                <a:cs typeface="Arial"/>
              </a:rPr>
              <a:t>at</a:t>
            </a:r>
            <a:r>
              <a:rPr sz="2987" b="1" spc="178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2987" b="1" spc="-14" dirty="0">
                <a:solidFill>
                  <a:srgbClr val="E40814"/>
                </a:solidFill>
                <a:latin typeface="Arial"/>
                <a:cs typeface="Arial"/>
              </a:rPr>
              <a:t>Scale</a:t>
            </a:r>
            <a:endParaRPr sz="2987">
              <a:latin typeface="Arial"/>
              <a:cs typeface="Arial"/>
            </a:endParaRPr>
          </a:p>
          <a:p>
            <a:pPr marL="18062">
              <a:spcBef>
                <a:spcPts val="1991"/>
              </a:spcBef>
            </a:pP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We</a:t>
            </a:r>
            <a:r>
              <a:rPr sz="2133" spc="29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no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longer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predict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1-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5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star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rating.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We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predict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endParaRPr sz="2133">
              <a:latin typeface="Calibri"/>
              <a:cs typeface="Calibri"/>
            </a:endParaRPr>
          </a:p>
          <a:p>
            <a:pPr marL="18062">
              <a:spcBef>
                <a:spcPts val="1536"/>
              </a:spcBef>
            </a:pPr>
            <a:r>
              <a:rPr sz="2133" b="1" spc="78" dirty="0">
                <a:solidFill>
                  <a:srgbClr val="B3B3B3"/>
                </a:solidFill>
                <a:latin typeface="Calibri"/>
                <a:cs typeface="Calibri"/>
              </a:rPr>
              <a:t>probability</a:t>
            </a:r>
            <a:r>
              <a:rPr sz="2133" b="1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of</a:t>
            </a:r>
            <a:r>
              <a:rPr sz="2133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specific</a:t>
            </a:r>
            <a:r>
              <a:rPr sz="2133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binary</a:t>
            </a:r>
            <a:r>
              <a:rPr sz="2133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actions.</a:t>
            </a:r>
            <a:endParaRPr sz="2133">
              <a:latin typeface="Calibri"/>
              <a:cs typeface="Calibri"/>
            </a:endParaRPr>
          </a:p>
          <a:p>
            <a:pPr marL="423552">
              <a:spcBef>
                <a:spcPts val="2304"/>
              </a:spcBef>
            </a:pPr>
            <a:r>
              <a:rPr sz="2133" b="1" spc="121" dirty="0">
                <a:solidFill>
                  <a:srgbClr val="B3B3B3"/>
                </a:solidFill>
                <a:latin typeface="Calibri"/>
                <a:cs typeface="Calibri"/>
              </a:rPr>
              <a:t>Predictive</a:t>
            </a:r>
            <a:r>
              <a:rPr sz="2133" b="1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35" dirty="0">
                <a:solidFill>
                  <a:srgbClr val="B3B3B3"/>
                </a:solidFill>
                <a:latin typeface="Calibri"/>
                <a:cs typeface="Calibri"/>
              </a:rPr>
              <a:t>Goals:</a:t>
            </a:r>
            <a:r>
              <a:rPr sz="2133" b="1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$P(\text{play})$,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$P(\text{finish})$,</a:t>
            </a:r>
            <a:endParaRPr sz="2133">
              <a:latin typeface="Calibri"/>
              <a:cs typeface="Calibri"/>
            </a:endParaRPr>
          </a:p>
          <a:p>
            <a:pPr marL="423552">
              <a:spcBef>
                <a:spcPts val="1536"/>
              </a:spcBef>
            </a:pP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$P(\text{thumbs\_up})$.</a:t>
            </a:r>
            <a:endParaRPr sz="2133">
              <a:latin typeface="Calibri"/>
              <a:cs typeface="Calibri"/>
            </a:endParaRPr>
          </a:p>
          <a:p>
            <a:pPr marL="423552" marR="7225">
              <a:lnSpc>
                <a:spcPct val="160700"/>
              </a:lnSpc>
              <a:spcBef>
                <a:spcPts val="754"/>
              </a:spcBef>
            </a:pPr>
            <a:r>
              <a:rPr sz="2133" b="1" spc="162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b="1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07" dirty="0">
                <a:solidFill>
                  <a:srgbClr val="B3B3B3"/>
                </a:solidFill>
                <a:latin typeface="Calibri"/>
                <a:cs typeface="Calibri"/>
              </a:rPr>
              <a:t>Model</a:t>
            </a:r>
            <a:r>
              <a:rPr sz="2133" b="1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62" dirty="0">
                <a:solidFill>
                  <a:srgbClr val="B3B3B3"/>
                </a:solidFill>
                <a:latin typeface="Calibri"/>
                <a:cs typeface="Calibri"/>
              </a:rPr>
              <a:t>Stack:</a:t>
            </a:r>
            <a:r>
              <a:rPr sz="2133" b="1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hybrid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of</a:t>
            </a:r>
            <a:r>
              <a:rPr sz="2133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07" dirty="0">
                <a:solidFill>
                  <a:srgbClr val="B3B3B3"/>
                </a:solidFill>
                <a:latin typeface="Calibri"/>
                <a:cs typeface="Calibri"/>
              </a:rPr>
              <a:t>Gradient</a:t>
            </a:r>
            <a:r>
              <a:rPr sz="2133" b="1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42" dirty="0">
                <a:solidFill>
                  <a:srgbClr val="B3B3B3"/>
                </a:solidFill>
                <a:latin typeface="Calibri"/>
                <a:cs typeface="Calibri"/>
              </a:rPr>
              <a:t>Boosted </a:t>
            </a:r>
            <a:r>
              <a:rPr sz="2133" b="1" spc="156" dirty="0">
                <a:solidFill>
                  <a:srgbClr val="B3B3B3"/>
                </a:solidFill>
                <a:latin typeface="Calibri"/>
                <a:cs typeface="Calibri"/>
              </a:rPr>
              <a:t>Decision</a:t>
            </a:r>
            <a:r>
              <a:rPr sz="2133" b="1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35" dirty="0">
                <a:solidFill>
                  <a:srgbClr val="B3B3B3"/>
                </a:solidFill>
                <a:latin typeface="Calibri"/>
                <a:cs typeface="Calibri"/>
              </a:rPr>
              <a:t>Trees</a:t>
            </a:r>
            <a:r>
              <a:rPr sz="2133" b="1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49" dirty="0">
                <a:solidFill>
                  <a:srgbClr val="B3B3B3"/>
                </a:solidFill>
                <a:latin typeface="Calibri"/>
                <a:cs typeface="Calibri"/>
              </a:rPr>
              <a:t>(GBDT)</a:t>
            </a:r>
            <a:r>
              <a:rPr sz="2133" b="1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structured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data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35" dirty="0">
                <a:solidFill>
                  <a:srgbClr val="B3B3B3"/>
                </a:solidFill>
                <a:latin typeface="Calibri"/>
                <a:cs typeface="Calibri"/>
              </a:rPr>
              <a:t>Deep </a:t>
            </a:r>
            <a:r>
              <a:rPr sz="2133" b="1" spc="107" dirty="0">
                <a:solidFill>
                  <a:srgbClr val="B3B3B3"/>
                </a:solidFill>
                <a:latin typeface="Calibri"/>
                <a:cs typeface="Calibri"/>
              </a:rPr>
              <a:t>Neural</a:t>
            </a:r>
            <a:r>
              <a:rPr sz="2133" b="1" spc="1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28" dirty="0">
                <a:solidFill>
                  <a:srgbClr val="B3B3B3"/>
                </a:solidFill>
                <a:latin typeface="Calibri"/>
                <a:cs typeface="Calibri"/>
              </a:rPr>
              <a:t>Networks</a:t>
            </a:r>
            <a:r>
              <a:rPr sz="2133" b="1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92" dirty="0">
                <a:solidFill>
                  <a:srgbClr val="B3B3B3"/>
                </a:solidFill>
                <a:latin typeface="Calibri"/>
                <a:cs typeface="Calibri"/>
              </a:rPr>
              <a:t>(DNN)</a:t>
            </a:r>
            <a:r>
              <a:rPr sz="2133" b="1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r>
              <a:rPr sz="2133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complex</a:t>
            </a:r>
            <a:r>
              <a:rPr sz="2133" spc="1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feature</a:t>
            </a:r>
            <a:r>
              <a:rPr sz="2133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interactions. </a:t>
            </a:r>
            <a:r>
              <a:rPr sz="2133" b="1" spc="85" dirty="0">
                <a:solidFill>
                  <a:srgbClr val="B3B3B3"/>
                </a:solidFill>
                <a:latin typeface="Calibri"/>
                <a:cs typeface="Calibri"/>
              </a:rPr>
              <a:t>Input</a:t>
            </a:r>
            <a:r>
              <a:rPr sz="2133" b="1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49" dirty="0">
                <a:solidFill>
                  <a:srgbClr val="B3B3B3"/>
                </a:solidFill>
                <a:latin typeface="Calibri"/>
                <a:cs typeface="Calibri"/>
              </a:rPr>
              <a:t>Signals:</a:t>
            </a:r>
            <a:r>
              <a:rPr sz="2133" b="1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Explicit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feedback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(Thumbs),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Implicit</a:t>
            </a:r>
            <a:r>
              <a:rPr sz="2133" spc="711" dirty="0">
                <a:solidFill>
                  <a:srgbClr val="B3B3B3"/>
                </a:solidFill>
                <a:latin typeface="Calibri"/>
                <a:cs typeface="Calibri"/>
              </a:rPr>
              <a:t>  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signals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(Watch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time,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search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history),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Context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(Time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of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day,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57" dirty="0">
                <a:solidFill>
                  <a:srgbClr val="B3B3B3"/>
                </a:solidFill>
                <a:latin typeface="Calibri"/>
                <a:cs typeface="Calibri"/>
              </a:rPr>
              <a:t>Device).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0414" y="554872"/>
            <a:ext cx="22368256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pc="78" dirty="0"/>
              <a:t>Ranking:</a:t>
            </a:r>
            <a:r>
              <a:rPr spc="-92" dirty="0"/>
              <a:t> </a:t>
            </a:r>
            <a:r>
              <a:rPr spc="135" dirty="0"/>
              <a:t>Probability-</a:t>
            </a:r>
            <a:r>
              <a:rPr spc="156" dirty="0"/>
              <a:t>Driven</a:t>
            </a:r>
            <a:r>
              <a:rPr spc="-92" dirty="0"/>
              <a:t> </a:t>
            </a:r>
            <a:r>
              <a:rPr spc="100" dirty="0"/>
              <a:t>Models</a:t>
            </a:r>
          </a:p>
        </p:txBody>
      </p:sp>
      <p:sp>
        <p:nvSpPr>
          <p:cNvPr id="5" name="object 5"/>
          <p:cNvSpPr/>
          <p:nvPr/>
        </p:nvSpPr>
        <p:spPr>
          <a:xfrm>
            <a:off x="880531" y="812798"/>
            <a:ext cx="67733" cy="745067"/>
          </a:xfrm>
          <a:custGeom>
            <a:avLst/>
            <a:gdLst/>
            <a:ahLst/>
            <a:cxnLst/>
            <a:rect l="l" t="t" r="r" b="b"/>
            <a:pathLst>
              <a:path w="47625" h="523875">
                <a:moveTo>
                  <a:pt x="47624" y="523873"/>
                </a:moveTo>
                <a:lnTo>
                  <a:pt x="0" y="523873"/>
                </a:lnTo>
                <a:lnTo>
                  <a:pt x="0" y="0"/>
                </a:lnTo>
                <a:lnTo>
                  <a:pt x="47624" y="0"/>
                </a:lnTo>
                <a:lnTo>
                  <a:pt x="47624" y="523873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530" y="4409412"/>
            <a:ext cx="149012" cy="203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530" y="5547331"/>
            <a:ext cx="149012" cy="203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530" y="7118741"/>
            <a:ext cx="149012" cy="2031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82" y="4165574"/>
            <a:ext cx="7450651" cy="8669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531" y="2810928"/>
            <a:ext cx="7450651" cy="54186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25919" y="1721055"/>
            <a:ext cx="7358549" cy="2058412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2987" b="1" dirty="0">
                <a:solidFill>
                  <a:srgbClr val="E40814"/>
                </a:solidFill>
                <a:latin typeface="Arial"/>
                <a:cs typeface="Arial"/>
              </a:rPr>
              <a:t>Solving</a:t>
            </a:r>
            <a:r>
              <a:rPr sz="2987" b="1" spc="-28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2987" b="1" spc="156" dirty="0">
                <a:solidFill>
                  <a:srgbClr val="E40814"/>
                </a:solidFill>
                <a:latin typeface="Arial"/>
                <a:cs typeface="Arial"/>
              </a:rPr>
              <a:t>for</a:t>
            </a:r>
            <a:r>
              <a:rPr sz="2987" b="1" spc="-28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2987" b="1" spc="135" dirty="0">
                <a:solidFill>
                  <a:srgbClr val="E40814"/>
                </a:solidFill>
                <a:latin typeface="Arial"/>
                <a:cs typeface="Arial"/>
              </a:rPr>
              <a:t>"Homogeneity"</a:t>
            </a:r>
            <a:endParaRPr sz="2987">
              <a:latin typeface="Arial"/>
              <a:cs typeface="Arial"/>
            </a:endParaRPr>
          </a:p>
          <a:p>
            <a:pPr marL="18062" marR="7225">
              <a:lnSpc>
                <a:spcPct val="160000"/>
              </a:lnSpc>
              <a:spcBef>
                <a:spcPts val="455"/>
              </a:spcBef>
            </a:pP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Pure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probability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ranking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often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fails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by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showing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10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identical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items</a:t>
            </a:r>
            <a:r>
              <a:rPr sz="2133" spc="3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(e.g.,</a:t>
            </a:r>
            <a:r>
              <a:rPr sz="2133" spc="3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10</a:t>
            </a:r>
            <a:r>
              <a:rPr sz="2133" spc="3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action</a:t>
            </a:r>
            <a:r>
              <a:rPr sz="2133" spc="3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movies).</a:t>
            </a:r>
            <a:r>
              <a:rPr sz="2133" spc="3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3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re-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ranking</a:t>
            </a:r>
            <a:r>
              <a:rPr sz="2133" spc="3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layer</a:t>
            </a:r>
            <a:r>
              <a:rPr sz="2133" spc="3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ensures</a:t>
            </a:r>
            <a:r>
              <a:rPr sz="2133" spc="3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57" dirty="0">
                <a:solidFill>
                  <a:srgbClr val="B3B3B3"/>
                </a:solidFill>
                <a:latin typeface="Calibri"/>
                <a:cs typeface="Calibri"/>
              </a:rPr>
              <a:t>a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balanced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experience.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32318" y="5410075"/>
            <a:ext cx="7076779" cy="3553693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2133" b="1" spc="92" dirty="0">
                <a:solidFill>
                  <a:srgbClr val="B3B3B3"/>
                </a:solidFill>
                <a:latin typeface="Calibri"/>
                <a:cs typeface="Calibri"/>
              </a:rPr>
              <a:t>Diversity:</a:t>
            </a:r>
            <a:r>
              <a:rPr sz="2133" b="1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Using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Maximal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Marginal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Relevance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(MMR)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or</a:t>
            </a:r>
            <a:endParaRPr sz="2133">
              <a:latin typeface="Calibri"/>
              <a:cs typeface="Calibri"/>
            </a:endParaRPr>
          </a:p>
          <a:p>
            <a:pPr marL="18062" marR="7225">
              <a:lnSpc>
                <a:spcPct val="160000"/>
              </a:lnSpc>
            </a:pP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Determinantal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Point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Processes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(DPP)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penalize</a:t>
            </a:r>
            <a:r>
              <a:rPr sz="2133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items</a:t>
            </a:r>
            <a:r>
              <a:rPr sz="2133" spc="34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too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similar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those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already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selected.</a:t>
            </a:r>
            <a:endParaRPr sz="2133">
              <a:latin typeface="Calibri"/>
              <a:cs typeface="Calibri"/>
            </a:endParaRPr>
          </a:p>
          <a:p>
            <a:pPr marL="18062" marR="689063">
              <a:lnSpc>
                <a:spcPct val="160000"/>
              </a:lnSpc>
              <a:spcBef>
                <a:spcPts val="85"/>
              </a:spcBef>
            </a:pPr>
            <a:r>
              <a:rPr sz="2133" b="1" spc="156" dirty="0">
                <a:solidFill>
                  <a:srgbClr val="B3B3B3"/>
                </a:solidFill>
                <a:latin typeface="Calibri"/>
                <a:cs typeface="Calibri"/>
              </a:rPr>
              <a:t>Freshness:</a:t>
            </a:r>
            <a:r>
              <a:rPr sz="2133" b="1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Boosting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new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content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solve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"Cold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Start"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problem.</a:t>
            </a:r>
            <a:endParaRPr sz="2133">
              <a:latin typeface="Calibri"/>
              <a:cs typeface="Calibri"/>
            </a:endParaRPr>
          </a:p>
          <a:p>
            <a:pPr marL="18062" marR="417231">
              <a:lnSpc>
                <a:spcPct val="160000"/>
              </a:lnSpc>
              <a:spcBef>
                <a:spcPts val="768"/>
              </a:spcBef>
            </a:pPr>
            <a:r>
              <a:rPr sz="2133" b="1" spc="92" dirty="0">
                <a:solidFill>
                  <a:srgbClr val="B3B3B3"/>
                </a:solidFill>
                <a:latin typeface="Calibri"/>
                <a:cs typeface="Calibri"/>
              </a:rPr>
              <a:t>Filters:</a:t>
            </a:r>
            <a:r>
              <a:rPr sz="2133" b="1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Removing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watched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items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or</a:t>
            </a:r>
            <a:r>
              <a:rPr sz="2133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maturity-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restricted content.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3401" y="423287"/>
            <a:ext cx="10402034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dirty="0"/>
              <a:t>Re-Ranking:</a:t>
            </a:r>
            <a:r>
              <a:rPr spc="-28" dirty="0"/>
              <a:t> </a:t>
            </a:r>
            <a:r>
              <a:rPr spc="85" dirty="0"/>
              <a:t>The</a:t>
            </a:r>
            <a:r>
              <a:rPr spc="-21" dirty="0"/>
              <a:t> </a:t>
            </a:r>
            <a:r>
              <a:rPr spc="162" dirty="0"/>
              <a:t>Heuristic</a:t>
            </a:r>
            <a:r>
              <a:rPr spc="-21" dirty="0"/>
              <a:t> </a:t>
            </a:r>
            <a:r>
              <a:rPr spc="64" dirty="0"/>
              <a:t>Layer</a:t>
            </a:r>
          </a:p>
        </p:txBody>
      </p:sp>
      <p:sp>
        <p:nvSpPr>
          <p:cNvPr id="7" name="object 7"/>
          <p:cNvSpPr/>
          <p:nvPr/>
        </p:nvSpPr>
        <p:spPr>
          <a:xfrm>
            <a:off x="880531" y="467358"/>
            <a:ext cx="67733" cy="745067"/>
          </a:xfrm>
          <a:custGeom>
            <a:avLst/>
            <a:gdLst/>
            <a:ahLst/>
            <a:cxnLst/>
            <a:rect l="l" t="t" r="r" b="b"/>
            <a:pathLst>
              <a:path w="47625" h="523875">
                <a:moveTo>
                  <a:pt x="47624" y="523873"/>
                </a:moveTo>
                <a:lnTo>
                  <a:pt x="0" y="523873"/>
                </a:lnTo>
                <a:lnTo>
                  <a:pt x="0" y="0"/>
                </a:lnTo>
                <a:lnTo>
                  <a:pt x="47624" y="0"/>
                </a:lnTo>
                <a:lnTo>
                  <a:pt x="47624" y="523873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81" y="5547331"/>
            <a:ext cx="149012" cy="203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81" y="7118741"/>
            <a:ext cx="149012" cy="203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81" y="8256658"/>
            <a:ext cx="149012" cy="2031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6529" y="2810927"/>
            <a:ext cx="5418667" cy="5418667"/>
            <a:chOff x="1285872" y="1976433"/>
            <a:chExt cx="3810000" cy="381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872" y="1976433"/>
              <a:ext cx="3809992" cy="38099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972" y="2014533"/>
              <a:ext cx="3733792" cy="37337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10414" y="3190512"/>
            <a:ext cx="22368256" cy="2927519"/>
          </a:xfrm>
          <a:prstGeom prst="rect">
            <a:avLst/>
          </a:prstGeom>
        </p:spPr>
        <p:txBody>
          <a:bodyPr vert="horz" wrap="square" lIns="0" tIns="234809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dirty="0"/>
              <a:t>The</a:t>
            </a:r>
            <a:r>
              <a:rPr spc="-7" dirty="0"/>
              <a:t> </a:t>
            </a:r>
            <a:r>
              <a:rPr spc="92" dirty="0"/>
              <a:t>Bandit</a:t>
            </a:r>
            <a:r>
              <a:rPr spc="-7" dirty="0"/>
              <a:t> </a:t>
            </a:r>
            <a:r>
              <a:rPr spc="-14" dirty="0"/>
              <a:t>Approach</a:t>
            </a:r>
          </a:p>
          <a:p>
            <a:pPr marL="18062" marR="514765">
              <a:lnSpc>
                <a:spcPct val="160000"/>
              </a:lnSpc>
              <a:spcBef>
                <a:spcPts val="455"/>
              </a:spcBef>
            </a:pP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How</a:t>
            </a:r>
            <a:r>
              <a:rPr sz="2133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does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system</a:t>
            </a:r>
            <a:r>
              <a:rPr sz="2133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learn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what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you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like</a:t>
            </a:r>
            <a:r>
              <a:rPr sz="2133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if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it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only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shows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what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you</a:t>
            </a:r>
            <a:r>
              <a:rPr sz="2133" spc="28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i="1" dirty="0">
                <a:solidFill>
                  <a:srgbClr val="B3B3B3"/>
                </a:solidFill>
                <a:latin typeface="Calibri"/>
                <a:cs typeface="Calibri"/>
              </a:rPr>
              <a:t>already</a:t>
            </a:r>
            <a:r>
              <a:rPr sz="2133" i="1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like?</a:t>
            </a:r>
            <a:endParaRPr sz="2133">
              <a:latin typeface="Calibri"/>
              <a:cs typeface="Calibri"/>
            </a:endParaRPr>
          </a:p>
          <a:p>
            <a:pPr marL="423552" marR="347692">
              <a:lnSpc>
                <a:spcPct val="160000"/>
              </a:lnSpc>
              <a:spcBef>
                <a:spcPts val="768"/>
              </a:spcBef>
            </a:pP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Exploitation:</a:t>
            </a:r>
            <a:r>
              <a:rPr sz="2133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Showing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content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we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know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you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will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enjoy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(High</a:t>
            </a:r>
            <a:r>
              <a:rPr sz="2133" spc="42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Probability).</a:t>
            </a:r>
            <a:r>
              <a:rPr sz="2133" spc="4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Maximizes</a:t>
            </a:r>
            <a:r>
              <a:rPr sz="2133" spc="42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immediate</a:t>
            </a:r>
            <a:r>
              <a:rPr sz="2133" spc="43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engagement.</a:t>
            </a:r>
            <a:endParaRPr sz="2133">
              <a:latin typeface="Calibri"/>
              <a:cs typeface="Calibri"/>
            </a:endParaRPr>
          </a:p>
          <a:p>
            <a:pPr marL="423552" marR="7225">
              <a:lnSpc>
                <a:spcPct val="160000"/>
              </a:lnSpc>
              <a:spcBef>
                <a:spcPts val="768"/>
              </a:spcBef>
            </a:pP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Exploration:</a:t>
            </a:r>
            <a:r>
              <a:rPr sz="2133" spc="2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Showing</a:t>
            </a:r>
            <a:r>
              <a:rPr sz="2133" spc="28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new</a:t>
            </a:r>
            <a:r>
              <a:rPr sz="2133" spc="29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or</a:t>
            </a:r>
            <a:r>
              <a:rPr sz="2133" spc="29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uncertain</a:t>
            </a:r>
            <a:r>
              <a:rPr sz="2133" spc="29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content</a:t>
            </a:r>
            <a:r>
              <a:rPr sz="2133" spc="29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8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gather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data.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Maximizes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long-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term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learning.</a:t>
            </a:r>
            <a:endParaRPr sz="2133">
              <a:latin typeface="Calibri"/>
              <a:cs typeface="Calibri"/>
            </a:endParaRPr>
          </a:p>
          <a:p>
            <a:pPr marL="423552" marR="174298">
              <a:lnSpc>
                <a:spcPct val="160000"/>
              </a:lnSpc>
              <a:spcBef>
                <a:spcPts val="768"/>
              </a:spcBef>
            </a:pP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Feedback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Loop: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1" dirty="0">
                <a:solidFill>
                  <a:srgbClr val="B3B3B3"/>
                </a:solidFill>
                <a:latin typeface="Calibri"/>
                <a:cs typeface="Calibri"/>
              </a:rPr>
              <a:t>"Thumbs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Up/Down"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provides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the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critical</a:t>
            </a:r>
            <a:r>
              <a:rPr sz="2133" spc="34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binary</a:t>
            </a:r>
            <a:r>
              <a:rPr sz="2133" spc="34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signal</a:t>
            </a:r>
            <a:r>
              <a:rPr sz="2133" spc="34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that</a:t>
            </a:r>
            <a:r>
              <a:rPr sz="2133" spc="34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reinforces</a:t>
            </a:r>
            <a:r>
              <a:rPr sz="2133" spc="34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these</a:t>
            </a:r>
            <a:r>
              <a:rPr sz="2133" spc="34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Bandit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algorithms,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allowing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system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92" dirty="0">
                <a:solidFill>
                  <a:srgbClr val="B3B3B3"/>
                </a:solidFill>
                <a:latin typeface="Calibri"/>
                <a:cs typeface="Calibri"/>
              </a:rPr>
              <a:t>adapt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rapidly</a:t>
            </a:r>
            <a:r>
              <a:rPr sz="2133" spc="25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26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taste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changes.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0414" y="554872"/>
            <a:ext cx="22368256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pc="149" dirty="0"/>
              <a:t>Exploration</a:t>
            </a:r>
            <a:r>
              <a:rPr spc="-92" dirty="0"/>
              <a:t> </a:t>
            </a:r>
            <a:r>
              <a:rPr dirty="0"/>
              <a:t>vs.</a:t>
            </a:r>
            <a:r>
              <a:rPr spc="-92" dirty="0"/>
              <a:t> </a:t>
            </a:r>
            <a:r>
              <a:rPr spc="178" dirty="0"/>
              <a:t>Exploitation</a:t>
            </a:r>
          </a:p>
        </p:txBody>
      </p:sp>
      <p:sp>
        <p:nvSpPr>
          <p:cNvPr id="7" name="object 7"/>
          <p:cNvSpPr/>
          <p:nvPr/>
        </p:nvSpPr>
        <p:spPr>
          <a:xfrm>
            <a:off x="880531" y="812798"/>
            <a:ext cx="67733" cy="745067"/>
          </a:xfrm>
          <a:custGeom>
            <a:avLst/>
            <a:gdLst/>
            <a:ahLst/>
            <a:cxnLst/>
            <a:rect l="l" t="t" r="r" b="b"/>
            <a:pathLst>
              <a:path w="47625" h="523875">
                <a:moveTo>
                  <a:pt x="47624" y="523873"/>
                </a:moveTo>
                <a:lnTo>
                  <a:pt x="0" y="523873"/>
                </a:lnTo>
                <a:lnTo>
                  <a:pt x="0" y="0"/>
                </a:lnTo>
                <a:lnTo>
                  <a:pt x="47624" y="0"/>
                </a:lnTo>
                <a:lnTo>
                  <a:pt x="47624" y="523873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81" y="4409412"/>
            <a:ext cx="149012" cy="203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81" y="5547331"/>
            <a:ext cx="149012" cy="203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81" y="6685248"/>
            <a:ext cx="149012" cy="2031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34" y="0"/>
            <a:ext cx="8669848" cy="97535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74185" y="1039659"/>
            <a:ext cx="5991239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dirty="0"/>
              <a:t>Page</a:t>
            </a:r>
            <a:r>
              <a:rPr spc="-28" dirty="0"/>
              <a:t> </a:t>
            </a:r>
            <a:r>
              <a:rPr spc="156" dirty="0"/>
              <a:t>Composition</a:t>
            </a:r>
          </a:p>
        </p:txBody>
      </p:sp>
      <p:sp>
        <p:nvSpPr>
          <p:cNvPr id="4" name="object 4"/>
          <p:cNvSpPr/>
          <p:nvPr/>
        </p:nvSpPr>
        <p:spPr>
          <a:xfrm>
            <a:off x="9821314" y="1083731"/>
            <a:ext cx="67733" cy="745067"/>
          </a:xfrm>
          <a:custGeom>
            <a:avLst/>
            <a:gdLst/>
            <a:ahLst/>
            <a:cxnLst/>
            <a:rect l="l" t="t" r="r" b="b"/>
            <a:pathLst>
              <a:path w="47625" h="523875">
                <a:moveTo>
                  <a:pt x="47624" y="523873"/>
                </a:moveTo>
                <a:lnTo>
                  <a:pt x="0" y="523873"/>
                </a:lnTo>
                <a:lnTo>
                  <a:pt x="0" y="0"/>
                </a:lnTo>
                <a:lnTo>
                  <a:pt x="47624" y="0"/>
                </a:lnTo>
                <a:lnTo>
                  <a:pt x="47624" y="523873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03252" y="2335259"/>
            <a:ext cx="6301006" cy="6969372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3413" b="1" dirty="0">
                <a:solidFill>
                  <a:srgbClr val="E40814"/>
                </a:solidFill>
                <a:latin typeface="Arial"/>
                <a:cs typeface="Arial"/>
              </a:rPr>
              <a:t>Row-Level</a:t>
            </a:r>
            <a:r>
              <a:rPr sz="3413" b="1" spc="242" dirty="0">
                <a:solidFill>
                  <a:srgbClr val="E40814"/>
                </a:solidFill>
                <a:latin typeface="Arial"/>
                <a:cs typeface="Arial"/>
              </a:rPr>
              <a:t> </a:t>
            </a:r>
            <a:r>
              <a:rPr sz="3413" b="1" spc="-14" dirty="0">
                <a:solidFill>
                  <a:srgbClr val="E40814"/>
                </a:solidFill>
                <a:latin typeface="Arial"/>
                <a:cs typeface="Arial"/>
              </a:rPr>
              <a:t>Ranking</a:t>
            </a:r>
            <a:endParaRPr sz="3413">
              <a:latin typeface="Arial"/>
              <a:cs typeface="Arial"/>
            </a:endParaRPr>
          </a:p>
          <a:p>
            <a:pPr marL="18062">
              <a:spcBef>
                <a:spcPts val="2034"/>
              </a:spcBef>
            </a:pP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final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step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isn't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just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ranking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items,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but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ranking</a:t>
            </a:r>
            <a:endParaRPr sz="2133">
              <a:latin typeface="Calibri"/>
              <a:cs typeface="Calibri"/>
            </a:endParaRPr>
          </a:p>
          <a:p>
            <a:pPr marL="18062">
              <a:spcBef>
                <a:spcPts val="1536"/>
              </a:spcBef>
            </a:pPr>
            <a:r>
              <a:rPr sz="2133" b="1" spc="171" dirty="0">
                <a:solidFill>
                  <a:srgbClr val="B3B3B3"/>
                </a:solidFill>
                <a:latin typeface="Calibri"/>
                <a:cs typeface="Calibri"/>
              </a:rPr>
              <a:t>Rows</a:t>
            </a:r>
            <a:r>
              <a:rPr sz="2133" spc="171" dirty="0">
                <a:solidFill>
                  <a:srgbClr val="B3B3B3"/>
                </a:solidFill>
                <a:latin typeface="Calibri"/>
                <a:cs typeface="Calibri"/>
              </a:rPr>
              <a:t>.</a:t>
            </a:r>
            <a:endParaRPr sz="2133">
              <a:latin typeface="Calibri"/>
              <a:cs typeface="Calibri"/>
            </a:endParaRPr>
          </a:p>
          <a:p>
            <a:pPr marL="423552" marR="32511" algn="just">
              <a:lnSpc>
                <a:spcPct val="160000"/>
              </a:lnSpc>
              <a:spcBef>
                <a:spcPts val="768"/>
              </a:spcBef>
            </a:pPr>
            <a:r>
              <a:rPr sz="2133" b="1" spc="121" dirty="0">
                <a:solidFill>
                  <a:srgbClr val="B3B3B3"/>
                </a:solidFill>
                <a:latin typeface="Calibri"/>
                <a:cs typeface="Calibri"/>
              </a:rPr>
              <a:t>"Continue</a:t>
            </a:r>
            <a:r>
              <a:rPr sz="2133" b="1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07" dirty="0">
                <a:solidFill>
                  <a:srgbClr val="B3B3B3"/>
                </a:solidFill>
                <a:latin typeface="Calibri"/>
                <a:cs typeface="Calibri"/>
              </a:rPr>
              <a:t>Watching":</a:t>
            </a:r>
            <a:r>
              <a:rPr sz="2133" b="1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deterministic</a:t>
            </a:r>
            <a:r>
              <a:rPr sz="2133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row</a:t>
            </a:r>
            <a:r>
              <a:rPr sz="2133" spc="2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logic 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based</a:t>
            </a:r>
            <a:r>
              <a:rPr sz="2133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on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completion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rates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recency.</a:t>
            </a:r>
            <a:r>
              <a:rPr sz="2133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" dirty="0">
                <a:solidFill>
                  <a:srgbClr val="B3B3B3"/>
                </a:solidFill>
                <a:latin typeface="Calibri"/>
                <a:cs typeface="Calibri"/>
              </a:rPr>
              <a:t>It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often </a:t>
            </a:r>
            <a:r>
              <a:rPr sz="2133" spc="107" dirty="0">
                <a:solidFill>
                  <a:srgbClr val="B3B3B3"/>
                </a:solidFill>
                <a:latin typeface="Calibri"/>
                <a:cs typeface="Calibri"/>
              </a:rPr>
              <a:t>anchors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page.</a:t>
            </a:r>
            <a:endParaRPr sz="2133">
              <a:latin typeface="Calibri"/>
              <a:cs typeface="Calibri"/>
            </a:endParaRPr>
          </a:p>
          <a:p>
            <a:pPr marL="423552" marR="541858">
              <a:lnSpc>
                <a:spcPct val="160000"/>
              </a:lnSpc>
              <a:spcBef>
                <a:spcPts val="85"/>
              </a:spcBef>
            </a:pPr>
            <a:r>
              <a:rPr sz="2133" b="1" spc="128" dirty="0">
                <a:solidFill>
                  <a:srgbClr val="B3B3B3"/>
                </a:solidFill>
                <a:latin typeface="Calibri"/>
                <a:cs typeface="Calibri"/>
              </a:rPr>
              <a:t>Context</a:t>
            </a:r>
            <a:r>
              <a:rPr sz="2133" b="1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35" dirty="0">
                <a:solidFill>
                  <a:srgbClr val="B3B3B3"/>
                </a:solidFill>
                <a:latin typeface="Calibri"/>
                <a:cs typeface="Calibri"/>
              </a:rPr>
              <a:t>Awareness:</a:t>
            </a:r>
            <a:r>
              <a:rPr sz="2133" b="1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00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9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page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layout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shifts </a:t>
            </a:r>
            <a:r>
              <a:rPr sz="2133" spc="135" dirty="0">
                <a:solidFill>
                  <a:srgbClr val="B3B3B3"/>
                </a:solidFill>
                <a:latin typeface="Calibri"/>
                <a:cs typeface="Calibri"/>
              </a:rPr>
              <a:t>based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1" dirty="0">
                <a:solidFill>
                  <a:srgbClr val="B3B3B3"/>
                </a:solidFill>
                <a:latin typeface="Calibri"/>
                <a:cs typeface="Calibri"/>
              </a:rPr>
              <a:t>on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device.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42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TV</a:t>
            </a:r>
            <a:r>
              <a:rPr sz="2133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interface</a:t>
            </a:r>
            <a:r>
              <a:rPr sz="2133" spc="17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prioritizes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different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rows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than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a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mobile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interface.</a:t>
            </a:r>
            <a:endParaRPr sz="2133">
              <a:latin typeface="Calibri"/>
              <a:cs typeface="Calibri"/>
            </a:endParaRPr>
          </a:p>
          <a:p>
            <a:pPr marL="423552" marR="7225" algn="just">
              <a:lnSpc>
                <a:spcPct val="160000"/>
              </a:lnSpc>
              <a:spcBef>
                <a:spcPts val="85"/>
              </a:spcBef>
            </a:pPr>
            <a:r>
              <a:rPr sz="2133" b="1" spc="135" dirty="0">
                <a:solidFill>
                  <a:srgbClr val="B3B3B3"/>
                </a:solidFill>
                <a:latin typeface="Calibri"/>
                <a:cs typeface="Calibri"/>
              </a:rPr>
              <a:t>Personalized</a:t>
            </a:r>
            <a:r>
              <a:rPr sz="2133" b="1" spc="19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b="1" spc="171" dirty="0">
                <a:solidFill>
                  <a:srgbClr val="B3B3B3"/>
                </a:solidFill>
                <a:latin typeface="Calibri"/>
                <a:cs typeface="Calibri"/>
              </a:rPr>
              <a:t>Rows:</a:t>
            </a:r>
            <a:r>
              <a:rPr sz="2133" b="1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14" dirty="0">
                <a:solidFill>
                  <a:srgbClr val="B3B3B3"/>
                </a:solidFill>
                <a:latin typeface="Calibri"/>
                <a:cs typeface="Calibri"/>
              </a:rPr>
              <a:t>Even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i="1" dirty="0">
                <a:solidFill>
                  <a:srgbClr val="B3B3B3"/>
                </a:solidFill>
                <a:latin typeface="Calibri"/>
                <a:cs typeface="Calibri"/>
              </a:rPr>
              <a:t>labels</a:t>
            </a:r>
            <a:r>
              <a:rPr sz="2133" i="1" spc="213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of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206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50" dirty="0">
                <a:solidFill>
                  <a:srgbClr val="B3B3B3"/>
                </a:solidFill>
                <a:latin typeface="Calibri"/>
                <a:cs typeface="Calibri"/>
              </a:rPr>
              <a:t>rows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(e.g.,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128" dirty="0">
                <a:solidFill>
                  <a:srgbClr val="B3B3B3"/>
                </a:solidFill>
                <a:latin typeface="Calibri"/>
                <a:cs typeface="Calibri"/>
              </a:rPr>
              <a:t>"Because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78" dirty="0">
                <a:solidFill>
                  <a:srgbClr val="B3B3B3"/>
                </a:solidFill>
                <a:latin typeface="Calibri"/>
                <a:cs typeface="Calibri"/>
              </a:rPr>
              <a:t>you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85" dirty="0">
                <a:solidFill>
                  <a:srgbClr val="B3B3B3"/>
                </a:solidFill>
                <a:latin typeface="Calibri"/>
                <a:cs typeface="Calibri"/>
              </a:rPr>
              <a:t>watched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X")</a:t>
            </a:r>
            <a:r>
              <a:rPr sz="2133" spc="228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are</a:t>
            </a:r>
            <a:r>
              <a:rPr sz="2133" spc="22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dynamically generated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explain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64" dirty="0">
                <a:solidFill>
                  <a:srgbClr val="B3B3B3"/>
                </a:solidFill>
                <a:latin typeface="Calibri"/>
                <a:cs typeface="Calibri"/>
              </a:rPr>
              <a:t>recommendation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B3B3B3"/>
                </a:solidFill>
                <a:latin typeface="Calibri"/>
                <a:cs typeface="Calibri"/>
              </a:rPr>
              <a:t>to</a:t>
            </a:r>
            <a:r>
              <a:rPr sz="2133" spc="14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2133" spc="-36" dirty="0">
                <a:solidFill>
                  <a:srgbClr val="B3B3B3"/>
                </a:solidFill>
                <a:latin typeface="Calibri"/>
                <a:cs typeface="Calibri"/>
              </a:rPr>
              <a:t>the </a:t>
            </a:r>
            <a:r>
              <a:rPr sz="2133" spc="-14" dirty="0">
                <a:solidFill>
                  <a:srgbClr val="B3B3B3"/>
                </a:solidFill>
                <a:latin typeface="Calibri"/>
                <a:cs typeface="Calibri"/>
              </a:rPr>
              <a:t>user.</a:t>
            </a:r>
            <a:endParaRPr sz="2133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1313" y="4389110"/>
            <a:ext cx="149012" cy="203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1313" y="5960520"/>
            <a:ext cx="149012" cy="203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1313" y="7531931"/>
            <a:ext cx="149012" cy="203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BD0F9A-10E8-354B-5C13-F0697C22D70C}"/>
                  </a:ext>
                </a:extLst>
              </p14:cNvPr>
              <p14:cNvContentPartPr/>
              <p14:nvPr/>
            </p14:nvContentPartPr>
            <p14:xfrm>
              <a:off x="16170321" y="9556309"/>
              <a:ext cx="1139760" cy="1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BD0F9A-10E8-354B-5C13-F0697C22D7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07681" y="9493309"/>
                <a:ext cx="1265400" cy="14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531" y="3384121"/>
            <a:ext cx="3623707" cy="42722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0640" y="3384121"/>
            <a:ext cx="3623707" cy="42722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0782" y="3384121"/>
            <a:ext cx="3623707" cy="42722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70889" y="3384121"/>
            <a:ext cx="3623707" cy="42722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03581" y="4816083"/>
            <a:ext cx="2776162" cy="1887853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" algn="ctr">
              <a:spcBef>
                <a:spcPts val="142"/>
              </a:spcBef>
            </a:pPr>
            <a:r>
              <a:rPr sz="2560" b="1" spc="71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endParaRPr sz="2560">
              <a:latin typeface="Arial"/>
              <a:cs typeface="Arial"/>
            </a:endParaRPr>
          </a:p>
          <a:p>
            <a:pPr marL="1806" algn="ctr"/>
            <a:r>
              <a:rPr sz="2560" b="1" spc="71" dirty="0">
                <a:solidFill>
                  <a:srgbClr val="FFFFFF"/>
                </a:solidFill>
                <a:latin typeface="Arial"/>
                <a:cs typeface="Arial"/>
              </a:rPr>
              <a:t>Retrieve</a:t>
            </a:r>
            <a:endParaRPr sz="2560">
              <a:latin typeface="Arial"/>
              <a:cs typeface="Arial"/>
            </a:endParaRPr>
          </a:p>
          <a:p>
            <a:pPr algn="ctr">
              <a:spcBef>
                <a:spcPts val="178"/>
              </a:spcBef>
            </a:pP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Generate</a:t>
            </a:r>
            <a:r>
              <a:rPr sz="1707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78" dirty="0">
                <a:solidFill>
                  <a:srgbClr val="B3B3B3"/>
                </a:solidFill>
                <a:latin typeface="Calibri"/>
                <a:cs typeface="Calibri"/>
              </a:rPr>
              <a:t>~2,000</a:t>
            </a:r>
            <a:r>
              <a:rPr sz="1707" spc="28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57" dirty="0">
                <a:solidFill>
                  <a:srgbClr val="B3B3B3"/>
                </a:solidFill>
                <a:latin typeface="Calibri"/>
                <a:cs typeface="Calibri"/>
              </a:rPr>
              <a:t>candidates</a:t>
            </a:r>
            <a:endParaRPr sz="1707">
              <a:latin typeface="Calibri"/>
              <a:cs typeface="Calibri"/>
            </a:endParaRPr>
          </a:p>
          <a:p>
            <a:pPr marL="392847" marR="381107" algn="ctr">
              <a:lnSpc>
                <a:spcPct val="160000"/>
              </a:lnSpc>
            </a:pP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from</a:t>
            </a:r>
            <a:r>
              <a:rPr sz="1707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71" dirty="0">
                <a:solidFill>
                  <a:srgbClr val="B3B3B3"/>
                </a:solidFill>
                <a:latin typeface="Calibri"/>
                <a:cs typeface="Calibri"/>
              </a:rPr>
              <a:t>catalog</a:t>
            </a:r>
            <a:r>
              <a:rPr sz="1707" spc="1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64" dirty="0">
                <a:solidFill>
                  <a:srgbClr val="B3B3B3"/>
                </a:solidFill>
                <a:latin typeface="Calibri"/>
                <a:cs typeface="Calibri"/>
              </a:rPr>
              <a:t>using </a:t>
            </a:r>
            <a:r>
              <a:rPr sz="1707" spc="107" dirty="0">
                <a:solidFill>
                  <a:srgbClr val="B3B3B3"/>
                </a:solidFill>
                <a:latin typeface="Calibri"/>
                <a:cs typeface="Calibri"/>
              </a:rPr>
              <a:t>Embeddings</a:t>
            </a:r>
            <a:r>
              <a:rPr sz="1707" spc="5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&amp;</a:t>
            </a:r>
            <a:r>
              <a:rPr sz="1707" spc="64" dirty="0">
                <a:solidFill>
                  <a:srgbClr val="B3B3B3"/>
                </a:solidFill>
                <a:latin typeface="Calibri"/>
                <a:cs typeface="Calibri"/>
              </a:rPr>
              <a:t> ANN.</a:t>
            </a:r>
            <a:endParaRPr sz="170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0060" y="4816082"/>
            <a:ext cx="1245390" cy="412192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z="2560" b="1" spc="107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2560" b="1" spc="-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60" b="1" spc="-28" dirty="0">
                <a:solidFill>
                  <a:srgbClr val="FFFFFF"/>
                </a:solidFill>
                <a:latin typeface="Arial"/>
                <a:cs typeface="Arial"/>
              </a:rPr>
              <a:t>Rank</a:t>
            </a:r>
            <a:endParaRPr sz="256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7545" y="5619669"/>
            <a:ext cx="2308352" cy="1530704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algn="ctr">
              <a:spcBef>
                <a:spcPts val="142"/>
              </a:spcBef>
            </a:pPr>
            <a:r>
              <a:rPr sz="1707" spc="107" dirty="0">
                <a:solidFill>
                  <a:srgbClr val="B3B3B3"/>
                </a:solidFill>
                <a:latin typeface="Calibri"/>
                <a:cs typeface="Calibri"/>
              </a:rPr>
              <a:t>Score</a:t>
            </a:r>
            <a:r>
              <a:rPr sz="1707" spc="11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71" dirty="0">
                <a:solidFill>
                  <a:srgbClr val="B3B3B3"/>
                </a:solidFill>
                <a:latin typeface="Calibri"/>
                <a:cs typeface="Calibri"/>
              </a:rPr>
              <a:t>candidates</a:t>
            </a:r>
            <a:r>
              <a:rPr sz="1707" spc="12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64" dirty="0">
                <a:solidFill>
                  <a:srgbClr val="B3B3B3"/>
                </a:solidFill>
                <a:latin typeface="Calibri"/>
                <a:cs typeface="Calibri"/>
              </a:rPr>
              <a:t>using</a:t>
            </a:r>
            <a:endParaRPr sz="1707">
              <a:latin typeface="Calibri"/>
              <a:cs typeface="Calibri"/>
            </a:endParaRPr>
          </a:p>
          <a:p>
            <a:pPr marL="903" algn="ctr">
              <a:spcBef>
                <a:spcPts val="1223"/>
              </a:spcBef>
            </a:pPr>
            <a:r>
              <a:rPr sz="1707" spc="162" dirty="0">
                <a:solidFill>
                  <a:srgbClr val="B3B3B3"/>
                </a:solidFill>
                <a:latin typeface="Calibri"/>
                <a:cs typeface="Calibri"/>
              </a:rPr>
              <a:t>GBDT</a:t>
            </a:r>
            <a:r>
              <a:rPr sz="1707" spc="6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&amp;</a:t>
            </a:r>
            <a:r>
              <a:rPr sz="1707" spc="64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142" dirty="0">
                <a:solidFill>
                  <a:srgbClr val="B3B3B3"/>
                </a:solidFill>
                <a:latin typeface="Calibri"/>
                <a:cs typeface="Calibri"/>
              </a:rPr>
              <a:t>DNNs</a:t>
            </a:r>
            <a:r>
              <a:rPr sz="1707" spc="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-36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endParaRPr sz="1707">
              <a:latin typeface="Calibri"/>
              <a:cs typeface="Calibri"/>
            </a:endParaRPr>
          </a:p>
          <a:p>
            <a:pPr algn="ctr">
              <a:spcBef>
                <a:spcPts val="1230"/>
              </a:spcBef>
            </a:pP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$P(\text{play})$</a:t>
            </a:r>
            <a:r>
              <a:rPr sz="1707" spc="519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-71" dirty="0">
                <a:solidFill>
                  <a:srgbClr val="B3B3B3"/>
                </a:solidFill>
                <a:latin typeface="Calibri"/>
                <a:cs typeface="Calibri"/>
              </a:rPr>
              <a:t>&amp;</a:t>
            </a:r>
            <a:endParaRPr sz="1707">
              <a:latin typeface="Calibri"/>
              <a:cs typeface="Calibri"/>
            </a:endParaRPr>
          </a:p>
          <a:p>
            <a:pPr algn="ctr">
              <a:spcBef>
                <a:spcPts val="1230"/>
              </a:spcBef>
            </a:pPr>
            <a:r>
              <a:rPr sz="1707" spc="-14" dirty="0">
                <a:solidFill>
                  <a:srgbClr val="B3B3B3"/>
                </a:solidFill>
                <a:latin typeface="Calibri"/>
                <a:cs typeface="Calibri"/>
              </a:rPr>
              <a:t>$P(\text{like})$.</a:t>
            </a:r>
            <a:endParaRPr sz="170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9703" y="4816083"/>
            <a:ext cx="2824028" cy="1887853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" algn="ctr">
              <a:spcBef>
                <a:spcPts val="142"/>
              </a:spcBef>
            </a:pPr>
            <a:r>
              <a:rPr sz="2560" b="1" spc="71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endParaRPr sz="2560">
              <a:latin typeface="Arial"/>
              <a:cs typeface="Arial"/>
            </a:endParaRPr>
          </a:p>
          <a:p>
            <a:pPr marL="1806" algn="ctr"/>
            <a:r>
              <a:rPr sz="2560" b="1" spc="64" dirty="0">
                <a:solidFill>
                  <a:srgbClr val="FFFFFF"/>
                </a:solidFill>
                <a:latin typeface="Arial"/>
                <a:cs typeface="Arial"/>
              </a:rPr>
              <a:t>Filter</a:t>
            </a:r>
            <a:endParaRPr sz="2560">
              <a:latin typeface="Arial"/>
              <a:cs typeface="Arial"/>
            </a:endParaRPr>
          </a:p>
          <a:p>
            <a:pPr algn="ctr">
              <a:spcBef>
                <a:spcPts val="178"/>
              </a:spcBef>
            </a:pPr>
            <a:r>
              <a:rPr sz="1707" spc="85" dirty="0">
                <a:solidFill>
                  <a:srgbClr val="B3B3B3"/>
                </a:solidFill>
                <a:latin typeface="Calibri"/>
                <a:cs typeface="Calibri"/>
              </a:rPr>
              <a:t>Apply</a:t>
            </a:r>
            <a:r>
              <a:rPr sz="1707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14" dirty="0">
                <a:solidFill>
                  <a:srgbClr val="B3B3B3"/>
                </a:solidFill>
                <a:latin typeface="Calibri"/>
                <a:cs typeface="Calibri"/>
              </a:rPr>
              <a:t>heuristics</a:t>
            </a:r>
            <a:r>
              <a:rPr sz="1707" spc="24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14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r>
              <a:rPr sz="1707" spc="23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-14" dirty="0">
                <a:solidFill>
                  <a:srgbClr val="B3B3B3"/>
                </a:solidFill>
                <a:latin typeface="Calibri"/>
                <a:cs typeface="Calibri"/>
              </a:rPr>
              <a:t>diversity,</a:t>
            </a:r>
            <a:endParaRPr sz="1707">
              <a:latin typeface="Calibri"/>
              <a:cs typeface="Calibri"/>
            </a:endParaRPr>
          </a:p>
          <a:p>
            <a:pPr marL="243836" marR="232999" algn="ctr">
              <a:lnSpc>
                <a:spcPct val="160000"/>
              </a:lnSpc>
            </a:pPr>
            <a:r>
              <a:rPr sz="1707" spc="28" dirty="0">
                <a:solidFill>
                  <a:srgbClr val="B3B3B3"/>
                </a:solidFill>
                <a:latin typeface="Calibri"/>
                <a:cs typeface="Calibri"/>
              </a:rPr>
              <a:t>freshness,</a:t>
            </a:r>
            <a:r>
              <a:rPr sz="1707" spc="270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78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r>
              <a:rPr sz="1707" spc="277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78" dirty="0">
                <a:solidFill>
                  <a:srgbClr val="B3B3B3"/>
                </a:solidFill>
                <a:latin typeface="Calibri"/>
                <a:cs typeface="Calibri"/>
              </a:rPr>
              <a:t>business </a:t>
            </a:r>
            <a:r>
              <a:rPr sz="1707" spc="-14" dirty="0">
                <a:solidFill>
                  <a:srgbClr val="B3B3B3"/>
                </a:solidFill>
                <a:latin typeface="Calibri"/>
                <a:cs typeface="Calibri"/>
              </a:rPr>
              <a:t>rules.</a:t>
            </a:r>
            <a:endParaRPr sz="170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01788" y="4816083"/>
            <a:ext cx="2760811" cy="1511083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903" algn="ctr">
              <a:spcBef>
                <a:spcPts val="142"/>
              </a:spcBef>
            </a:pPr>
            <a:r>
              <a:rPr sz="2560" b="1" spc="71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endParaRPr sz="2560">
              <a:latin typeface="Arial"/>
              <a:cs typeface="Arial"/>
            </a:endParaRPr>
          </a:p>
          <a:p>
            <a:pPr marL="903" algn="ctr"/>
            <a:r>
              <a:rPr sz="2560" b="1" spc="64" dirty="0">
                <a:solidFill>
                  <a:srgbClr val="FFFFFF"/>
                </a:solidFill>
                <a:latin typeface="Arial"/>
                <a:cs typeface="Arial"/>
              </a:rPr>
              <a:t>Construct</a:t>
            </a:r>
            <a:endParaRPr sz="2560">
              <a:latin typeface="Arial"/>
              <a:cs typeface="Arial"/>
            </a:endParaRPr>
          </a:p>
          <a:p>
            <a:pPr algn="ctr">
              <a:spcBef>
                <a:spcPts val="178"/>
              </a:spcBef>
            </a:pPr>
            <a:r>
              <a:rPr sz="1707" spc="85" dirty="0">
                <a:solidFill>
                  <a:srgbClr val="B3B3B3"/>
                </a:solidFill>
                <a:latin typeface="Calibri"/>
                <a:cs typeface="Calibri"/>
              </a:rPr>
              <a:t>Assemble</a:t>
            </a:r>
            <a:r>
              <a:rPr sz="1707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1707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final</a:t>
            </a:r>
            <a:r>
              <a:rPr sz="1707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rows</a:t>
            </a:r>
            <a:r>
              <a:rPr sz="1707" spc="185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43" dirty="0">
                <a:solidFill>
                  <a:srgbClr val="B3B3B3"/>
                </a:solidFill>
                <a:latin typeface="Calibri"/>
                <a:cs typeface="Calibri"/>
              </a:rPr>
              <a:t>and</a:t>
            </a:r>
            <a:endParaRPr sz="1707">
              <a:latin typeface="Calibri"/>
              <a:cs typeface="Calibri"/>
            </a:endParaRPr>
          </a:p>
          <a:p>
            <a:pPr algn="ctr">
              <a:spcBef>
                <a:spcPts val="1230"/>
              </a:spcBef>
            </a:pPr>
            <a:r>
              <a:rPr sz="1707" spc="100" dirty="0">
                <a:solidFill>
                  <a:srgbClr val="B3B3B3"/>
                </a:solidFill>
                <a:latin typeface="Calibri"/>
                <a:cs typeface="Calibri"/>
              </a:rPr>
              <a:t>page</a:t>
            </a:r>
            <a:r>
              <a:rPr sz="1707" spc="162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layout</a:t>
            </a:r>
            <a:r>
              <a:rPr sz="1707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for</a:t>
            </a:r>
            <a:r>
              <a:rPr sz="1707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dirty="0">
                <a:solidFill>
                  <a:srgbClr val="B3B3B3"/>
                </a:solidFill>
                <a:latin typeface="Calibri"/>
                <a:cs typeface="Calibri"/>
              </a:rPr>
              <a:t>the</a:t>
            </a:r>
            <a:r>
              <a:rPr sz="1707" spc="171" dirty="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sz="1707" spc="-28" dirty="0">
                <a:solidFill>
                  <a:srgbClr val="B3B3B3"/>
                </a:solidFill>
                <a:latin typeface="Calibri"/>
                <a:cs typeface="Calibri"/>
              </a:rPr>
              <a:t>user.</a:t>
            </a:r>
            <a:endParaRPr sz="1707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7274" y="3858268"/>
            <a:ext cx="650239" cy="6502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6112" y="3858268"/>
            <a:ext cx="812797" cy="6502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7534" y="3858268"/>
            <a:ext cx="650237" cy="6502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57641" y="3858268"/>
            <a:ext cx="650237" cy="65023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10414" y="554872"/>
            <a:ext cx="22368256" cy="295237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>
              <a:spcBef>
                <a:spcPts val="142"/>
              </a:spcBef>
            </a:pPr>
            <a:r>
              <a:rPr spc="171" dirty="0"/>
              <a:t>Architecture</a:t>
            </a:r>
            <a:r>
              <a:rPr spc="-92" dirty="0"/>
              <a:t> </a:t>
            </a:r>
            <a:r>
              <a:rPr spc="149" dirty="0"/>
              <a:t>Summary</a:t>
            </a:r>
          </a:p>
        </p:txBody>
      </p:sp>
      <p:sp>
        <p:nvSpPr>
          <p:cNvPr id="16" name="object 16"/>
          <p:cNvSpPr/>
          <p:nvPr/>
        </p:nvSpPr>
        <p:spPr>
          <a:xfrm>
            <a:off x="880531" y="812798"/>
            <a:ext cx="67733" cy="745067"/>
          </a:xfrm>
          <a:custGeom>
            <a:avLst/>
            <a:gdLst/>
            <a:ahLst/>
            <a:cxnLst/>
            <a:rect l="l" t="t" r="r" b="b"/>
            <a:pathLst>
              <a:path w="47625" h="523875">
                <a:moveTo>
                  <a:pt x="47624" y="523873"/>
                </a:moveTo>
                <a:lnTo>
                  <a:pt x="0" y="523873"/>
                </a:lnTo>
                <a:lnTo>
                  <a:pt x="0" y="0"/>
                </a:lnTo>
                <a:lnTo>
                  <a:pt x="47624" y="0"/>
                </a:lnTo>
                <a:lnTo>
                  <a:pt x="47624" y="523873"/>
                </a:lnTo>
                <a:close/>
              </a:path>
            </a:pathLst>
          </a:custGeom>
          <a:solidFill>
            <a:srgbClr val="E4081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8200" y="4129017"/>
            <a:ext cx="5638800" cy="1495566"/>
          </a:xfrm>
          <a:prstGeom prst="rect">
            <a:avLst/>
          </a:prstGeom>
        </p:spPr>
        <p:txBody>
          <a:bodyPr vert="horz" wrap="square" lIns="0" tIns="18062" rIns="0" bIns="0" rtlCol="0">
            <a:spAutoFit/>
          </a:bodyPr>
          <a:lstStyle/>
          <a:p>
            <a:pPr marL="18062" algn="ctr">
              <a:spcBef>
                <a:spcPts val="142"/>
              </a:spcBef>
            </a:pPr>
            <a:r>
              <a:rPr lang="en-US" sz="9600" b="1" spc="78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sz="9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55600" y="-419100"/>
            <a:ext cx="18186400" cy="1059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0B758C-6DC8-9767-B547-B6D641D63C16}"/>
                  </a:ext>
                </a:extLst>
              </p14:cNvPr>
              <p14:cNvContentPartPr/>
              <p14:nvPr/>
            </p14:nvContentPartPr>
            <p14:xfrm>
              <a:off x="16103721" y="9499429"/>
              <a:ext cx="1191960" cy="8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0B758C-6DC8-9767-B547-B6D641D63C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40721" y="9436789"/>
                <a:ext cx="1317600" cy="21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7E38EB-8F1B-8C88-5E43-E51694BA22A0}"/>
                  </a:ext>
                </a:extLst>
              </p14:cNvPr>
              <p14:cNvContentPartPr/>
              <p14:nvPr/>
            </p14:nvContentPartPr>
            <p14:xfrm>
              <a:off x="16102281" y="9502669"/>
              <a:ext cx="1232640" cy="12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7E38EB-8F1B-8C88-5E43-E51694BA22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9641" y="9439669"/>
                <a:ext cx="1358280" cy="24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234A90-EB8F-6DFC-2FAB-06B677978DC8}"/>
                  </a:ext>
                </a:extLst>
              </p14:cNvPr>
              <p14:cNvContentPartPr/>
              <p14:nvPr/>
            </p14:nvContentPartPr>
            <p14:xfrm>
              <a:off x="16106241" y="9487549"/>
              <a:ext cx="1221120" cy="14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234A90-EB8F-6DFC-2FAB-06B677978D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43241" y="9424909"/>
                <a:ext cx="13467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4FCD4F-F536-8868-AEEA-A9DF49BD3D6B}"/>
                  </a:ext>
                </a:extLst>
              </p14:cNvPr>
              <p14:cNvContentPartPr/>
              <p14:nvPr/>
            </p14:nvContentPartPr>
            <p14:xfrm>
              <a:off x="17324939" y="958477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4FCD4F-F536-8868-AEEA-A9DF49BD3D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61939" y="952213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B4FED-1BAF-3A69-19B1-C8E65D94096C}"/>
              </a:ext>
            </a:extLst>
          </p:cNvPr>
          <p:cNvGrpSpPr/>
          <p:nvPr/>
        </p:nvGrpSpPr>
        <p:grpSpPr>
          <a:xfrm>
            <a:off x="16059949" y="9480785"/>
            <a:ext cx="1213560" cy="147240"/>
            <a:chOff x="16059949" y="9480785"/>
            <a:chExt cx="121356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0B23D4-D8C5-E80C-E557-4AF6D20A8169}"/>
                    </a:ext>
                  </a:extLst>
                </p14:cNvPr>
                <p14:cNvContentPartPr/>
                <p14:nvPr/>
              </p14:nvContentPartPr>
              <p14:xfrm>
                <a:off x="16059949" y="9480785"/>
                <a:ext cx="1195920" cy="101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0B23D4-D8C5-E80C-E557-4AF6D20A81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96949" y="9417785"/>
                  <a:ext cx="1321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0799CD-1E87-4A25-1A6A-39B9D54D251E}"/>
                    </a:ext>
                  </a:extLst>
                </p14:cNvPr>
                <p14:cNvContentPartPr/>
                <p14:nvPr/>
              </p14:nvContentPartPr>
              <p14:xfrm>
                <a:off x="16091989" y="9594545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0799CD-1E87-4A25-1A6A-39B9D54D25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28989" y="95315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721FEB-BE4D-86A8-66A3-6F477097777F}"/>
                    </a:ext>
                  </a:extLst>
                </p14:cNvPr>
                <p14:cNvContentPartPr/>
                <p14:nvPr/>
              </p14:nvContentPartPr>
              <p14:xfrm>
                <a:off x="16517869" y="9620465"/>
                <a:ext cx="324360" cy="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721FEB-BE4D-86A8-66A3-6F47709777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455229" y="9557465"/>
                  <a:ext cx="450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35E6B8-33BB-06AD-DFB6-93147AB4CED0}"/>
                    </a:ext>
                  </a:extLst>
                </p14:cNvPr>
                <p14:cNvContentPartPr/>
                <p14:nvPr/>
              </p14:nvContentPartPr>
              <p14:xfrm>
                <a:off x="17273149" y="9569345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35E6B8-33BB-06AD-DFB6-93147AB4CE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10149" y="95063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7C71BF-A108-333C-FE14-D62061917D7E}"/>
                  </a:ext>
                </a:extLst>
              </p14:cNvPr>
              <p14:cNvContentPartPr/>
              <p14:nvPr/>
            </p14:nvContentPartPr>
            <p14:xfrm>
              <a:off x="16140949" y="9521825"/>
              <a:ext cx="1125000" cy="5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7C71BF-A108-333C-FE14-D62061917D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77949" y="9458825"/>
                <a:ext cx="1250640" cy="17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613</Words>
  <Application>Microsoft Macintosh PowerPoint</Application>
  <PresentationFormat>Custom</PresentationFormat>
  <Paragraphs>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</vt:lpstr>
      <vt:lpstr>The Recommendation Funnel</vt:lpstr>
      <vt:lpstr>Candidate Generation: Embeddings</vt:lpstr>
      <vt:lpstr>Ranking: Probability-Driven Models</vt:lpstr>
      <vt:lpstr>Re-Ranking: The Heuristic Layer</vt:lpstr>
      <vt:lpstr>Exploration vs. Exploitation</vt:lpstr>
      <vt:lpstr>Page Composition</vt:lpstr>
      <vt:lpstr>Architecture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Aditya Anil Raut</cp:lastModifiedBy>
  <cp:revision>9</cp:revision>
  <dcterms:created xsi:type="dcterms:W3CDTF">2025-12-09T02:25:57Z</dcterms:created>
  <dcterms:modified xsi:type="dcterms:W3CDTF">2025-12-10T00:17:20Z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LastSaved">
    <vt:filetime>2025-12-09T00:00:00Z</vt:filetime>
  </property>
  <property fmtid="{D5CDD505-2E9C-101B-9397-08002B2CF9AE}" pid="4" name="Producer">
    <vt:lpwstr>3-Heights(TM) PDF Security Shell 4.8.25.2 (http://www.pdf-tools.com)</vt:lpwstr>
  </property>
</Properties>
</file>